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6"/>
  </p:notesMasterIdLst>
  <p:sldIdLst>
    <p:sldId id="2146846642" r:id="rId3"/>
    <p:sldId id="257" r:id="rId4"/>
    <p:sldId id="2146846644" r:id="rId5"/>
    <p:sldId id="258" r:id="rId6"/>
    <p:sldId id="270" r:id="rId7"/>
    <p:sldId id="2146846645" r:id="rId8"/>
    <p:sldId id="271" r:id="rId9"/>
    <p:sldId id="272" r:id="rId10"/>
    <p:sldId id="273" r:id="rId11"/>
    <p:sldId id="274" r:id="rId12"/>
    <p:sldId id="275" r:id="rId13"/>
    <p:sldId id="276"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0159A-66F8-4CC6-BB7D-3DDB018349CF}" v="1" dt="2025-03-06T08:12:3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p:scale>
          <a:sx n="75" d="100"/>
          <a:sy n="75" d="100"/>
        </p:scale>
        <p:origin x="974"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16995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1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67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6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4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03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C3302-4C36-DA17-6749-B28C9A77EB84}"/>
              </a:ext>
            </a:extLst>
          </p:cNvPr>
          <p:cNvPicPr>
            <a:picLocks noChangeAspect="1"/>
          </p:cNvPicPr>
          <p:nvPr userDrawn="1"/>
        </p:nvPicPr>
        <p:blipFill>
          <a:blip r:embed="rId2"/>
          <a:srcRect/>
          <a:stretch/>
        </p:blipFill>
        <p:spPr>
          <a:xfrm>
            <a:off x="-17713" y="-4480"/>
            <a:ext cx="12227426" cy="6866958"/>
          </a:xfrm>
          <a:prstGeom prst="rect">
            <a:avLst/>
          </a:prstGeom>
        </p:spPr>
      </p:pic>
      <p:sp>
        <p:nvSpPr>
          <p:cNvPr id="21" name="TextBox 20">
            <a:extLst>
              <a:ext uri="{FF2B5EF4-FFF2-40B4-BE49-F238E27FC236}">
                <a16:creationId xmlns:a16="http://schemas.microsoft.com/office/drawing/2014/main" id="{F7EE49C4-BBD9-C92C-DA99-22853C55A469}"/>
              </a:ext>
            </a:extLst>
          </p:cNvPr>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1"/>
              </a:lnSpc>
              <a:buNone/>
              <a:defRPr sz="5760" b="1" i="0">
                <a:solidFill>
                  <a:srgbClr val="EEB1FF"/>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7" name="Graphic 6">
            <a:extLst>
              <a:ext uri="{FF2B5EF4-FFF2-40B4-BE49-F238E27FC236}">
                <a16:creationId xmlns:a16="http://schemas.microsoft.com/office/drawing/2014/main" id="{B64EBCB7-2AF4-2300-DC6F-51EE539C89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3803" y="809398"/>
            <a:ext cx="1673538" cy="472566"/>
          </a:xfrm>
          <a:prstGeom prst="rect">
            <a:avLst/>
          </a:prstGeom>
        </p:spPr>
      </p:pic>
      <p:sp>
        <p:nvSpPr>
          <p:cNvPr id="5" name="Text Placeholder 4">
            <a:extLst>
              <a:ext uri="{FF2B5EF4-FFF2-40B4-BE49-F238E27FC236}">
                <a16:creationId xmlns:a16="http://schemas.microsoft.com/office/drawing/2014/main" id="{24B0879C-00BB-6FBE-30A8-CE6FA6F9D89A}"/>
              </a:ext>
            </a:extLst>
          </p:cNvPr>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7" b="0" i="0">
                <a:solidFill>
                  <a:schemeClr val="bg1"/>
                </a:solidFill>
                <a:latin typeface="Graphik Medium" panose="020B0503030202060203" pitchFamily="34" charset="77"/>
              </a:defRPr>
            </a:lvl1pPr>
            <a:lvl2pPr marL="424664" indent="0">
              <a:buNone/>
              <a:defRPr>
                <a:solidFill>
                  <a:schemeClr val="bg1"/>
                </a:solidFill>
              </a:defRPr>
            </a:lvl2pPr>
            <a:lvl3pPr marL="849328" indent="0">
              <a:buNone/>
              <a:defRPr>
                <a:solidFill>
                  <a:schemeClr val="bg1"/>
                </a:solidFill>
              </a:defRPr>
            </a:lvl3pPr>
            <a:lvl4pPr marL="1273991" indent="0">
              <a:buNone/>
              <a:defRPr>
                <a:solidFill>
                  <a:schemeClr val="bg1"/>
                </a:solidFill>
              </a:defRPr>
            </a:lvl4pPr>
            <a:lvl5pPr marL="1698655"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686726695"/>
      </p:ext>
    </p:extLst>
  </p:cSld>
  <p:clrMapOvr>
    <a:masterClrMapping/>
  </p:clrMapOvr>
  <p:extLst>
    <p:ext uri="{DCECCB84-F9BA-43D5-87BE-67443E8EF086}">
      <p15:sldGuideLst xmlns:p15="http://schemas.microsoft.com/office/powerpoint/2012/main">
        <p15:guide id="1" pos="4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2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673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891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80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911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651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617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130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7472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774F5-4A4B-230A-995B-6A673D3AE381}"/>
              </a:ext>
            </a:extLst>
          </p:cNvPr>
          <p:cNvPicPr>
            <a:picLocks noChangeAspect="1"/>
          </p:cNvPicPr>
          <p:nvPr userDrawn="1"/>
        </p:nvPicPr>
        <p:blipFill>
          <a:blip r:embed="rId2"/>
          <a:srcRect/>
          <a:stretch/>
        </p:blipFill>
        <p:spPr>
          <a:xfrm>
            <a:off x="-17713" y="-4480"/>
            <a:ext cx="12227426" cy="686695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a:extLst>
              <a:ext uri="{FF2B5EF4-FFF2-40B4-BE49-F238E27FC236}">
                <a16:creationId xmlns:a16="http://schemas.microsoft.com/office/drawing/2014/main" id="{7E6DD9F5-7704-319C-9F43-9280D0BA449D}"/>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a:extLst>
              <a:ext uri="{FF2B5EF4-FFF2-40B4-BE49-F238E27FC236}">
                <a16:creationId xmlns:a16="http://schemas.microsoft.com/office/drawing/2014/main" id="{68264D5F-1876-8DC2-2AD3-C8FB7EA16A1F}"/>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B8E8AF8-6CA1-71ED-364A-02204A619369}"/>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48D7A979-467D-8867-0C30-BE8323B21D3A}"/>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00077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6C36A4-D218-56E8-FD55-2959CFF678ED}"/>
              </a:ext>
            </a:extLst>
          </p:cNvPr>
          <p:cNvPicPr>
            <a:picLocks noChangeAspect="1"/>
          </p:cNvPicPr>
          <p:nvPr userDrawn="1"/>
        </p:nvPicPr>
        <p:blipFill>
          <a:blip r:embed="rId2"/>
          <a:srcRect/>
          <a:stretch/>
        </p:blipFill>
        <p:spPr>
          <a:xfrm>
            <a:off x="-17713" y="-4480"/>
            <a:ext cx="12227426" cy="6866958"/>
          </a:xfrm>
          <a:prstGeom prst="rect">
            <a:avLst/>
          </a:prstGeom>
        </p:spPr>
      </p:pic>
      <p:pic>
        <p:nvPicPr>
          <p:cNvPr id="15" name="Picture 14" descr="A white arrow on a black background&#10;&#10;AI-generated content may be incorrect.">
            <a:extLst>
              <a:ext uri="{FF2B5EF4-FFF2-40B4-BE49-F238E27FC236}">
                <a16:creationId xmlns:a16="http://schemas.microsoft.com/office/drawing/2014/main" id="{B0642955-EBA2-A21F-CE64-C18BE4F256B5}"/>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sp>
        <p:nvSpPr>
          <p:cNvPr id="5" name="Rectangle 4">
            <a:extLst>
              <a:ext uri="{FF2B5EF4-FFF2-40B4-BE49-F238E27FC236}">
                <a16:creationId xmlns:a16="http://schemas.microsoft.com/office/drawing/2014/main" id="{50EB6716-4C0E-BE1A-8D9A-1FA2EECF2788}"/>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a:extLst>
              <a:ext uri="{FF2B5EF4-FFF2-40B4-BE49-F238E27FC236}">
                <a16:creationId xmlns:a16="http://schemas.microsoft.com/office/drawing/2014/main" id="{1CC5AA99-426E-C07B-E573-5AB5E8EC3E1F}"/>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8" name="TextBox 7">
            <a:extLst>
              <a:ext uri="{FF2B5EF4-FFF2-40B4-BE49-F238E27FC236}">
                <a16:creationId xmlns:a16="http://schemas.microsoft.com/office/drawing/2014/main" id="{259EEA2B-1987-CECE-3B0F-E69EC9647168}"/>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25499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D841A-AE0E-A113-3AF4-416344073926}"/>
              </a:ext>
            </a:extLst>
          </p:cNvPr>
          <p:cNvPicPr>
            <a:picLocks noChangeAspect="1"/>
          </p:cNvPicPr>
          <p:nvPr userDrawn="1"/>
        </p:nvPicPr>
        <p:blipFill>
          <a:blip r:embed="rId2"/>
          <a:srcRect/>
          <a:stretch/>
        </p:blipFill>
        <p:spPr>
          <a:xfrm>
            <a:off x="-17713" y="-4479"/>
            <a:ext cx="12227426"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E4C23E13-553E-8CAC-30D2-ABB45243E32A}"/>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4C4AE246-3507-2C60-3E77-80A401FFA0AE}"/>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0C865284-A704-B65E-8109-674A5BB60D55}"/>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59B4518E-C8F6-238D-D450-7DCE9CF7D3B0}"/>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49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A378E-CCB9-B95E-EAF1-0FEA6A2351DD}"/>
              </a:ext>
            </a:extLst>
          </p:cNvPr>
          <p:cNvPicPr>
            <a:picLocks noChangeAspect="1"/>
          </p:cNvPicPr>
          <p:nvPr userDrawn="1"/>
        </p:nvPicPr>
        <p:blipFill>
          <a:blip r:embed="rId2"/>
          <a:srcRect/>
          <a:stretch/>
        </p:blipFill>
        <p:spPr>
          <a:xfrm>
            <a:off x="-17711" y="-4480"/>
            <a:ext cx="12227422" cy="6866956"/>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33E13488-72FD-0E33-A6F2-2285D4FE5ED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B651812D-08D5-7E1D-329A-428B9A0C47C1}"/>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8987D53-071E-4607-B9BE-20C235A4D5CE}"/>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2B27B451-623C-0461-A1FC-AD6C9E436521}"/>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78537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7431-02A3-DBC7-0B20-DC97998DC507}"/>
              </a:ext>
            </a:extLst>
          </p:cNvPr>
          <p:cNvPicPr>
            <a:picLocks noChangeAspect="1"/>
          </p:cNvPicPr>
          <p:nvPr userDrawn="1"/>
        </p:nvPicPr>
        <p:blipFill>
          <a:blip r:embed="rId2"/>
          <a:srcRect/>
          <a:stretch/>
        </p:blipFill>
        <p:spPr>
          <a:xfrm>
            <a:off x="-17712" y="-4479"/>
            <a:ext cx="12227424"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6B9EBB17-2A21-6002-1A8E-2C46E0592B0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2D917FE9-B869-D5C9-27E2-C7A269B03AE3}"/>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BACCB4FD-61D0-6469-66C9-C80359A8B99A}"/>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9AE82BDD-6A39-728C-0DFC-83E37C5D096C}"/>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8263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1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31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2474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EA123B2-AC32-37EE-21E1-ED6807070821}"/>
              </a:ext>
            </a:extLst>
          </p:cNvPr>
          <p:cNvSpPr txBox="1">
            <a:spLocks/>
          </p:cNvSpPr>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32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43"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pPr marL="0" marR="0" lvl="0" indent="0" algn="l" defTabSz="849328" rtl="0" eaLnBrk="1" fontAlgn="auto" latinLnBrk="0" hangingPunct="1">
                <a:lnSpc>
                  <a:spcPct val="100000"/>
                </a:lnSpc>
                <a:spcBef>
                  <a:spcPts val="0"/>
                </a:spcBef>
                <a:spcAft>
                  <a:spcPts val="0"/>
                </a:spcAft>
                <a:buClrTx/>
                <a:buSzTx/>
                <a:buFontTx/>
                <a:buNone/>
                <a:tabLst/>
                <a:defRPr/>
              </a:pPr>
              <a:t>‹#›</a:t>
            </a:fld>
            <a:endParaRPr kumimoji="0" lang="en-US" sz="743"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Tree>
    <p:extLst>
      <p:ext uri="{BB962C8B-B14F-4D97-AF65-F5344CB8AC3E}">
        <p14:creationId xmlns:p14="http://schemas.microsoft.com/office/powerpoint/2010/main" val="210498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849328" rtl="0" eaLnBrk="1" latinLnBrk="0" hangingPunct="1">
        <a:lnSpc>
          <a:spcPct val="90000"/>
        </a:lnSpc>
        <a:spcBef>
          <a:spcPct val="0"/>
        </a:spcBef>
        <a:buNone/>
        <a:defRPr sz="4088" kern="1200">
          <a:solidFill>
            <a:schemeClr val="tx1"/>
          </a:solidFill>
          <a:latin typeface="+mj-lt"/>
          <a:ea typeface="+mj-ea"/>
          <a:cs typeface="+mj-cs"/>
        </a:defRPr>
      </a:lvl1pPr>
    </p:titleStyle>
    <p:bodyStyle>
      <a:lvl1pPr marL="212332" indent="-212332" algn="l" defTabSz="849328" rtl="0" eaLnBrk="1" latinLnBrk="0" hangingPunct="1">
        <a:lnSpc>
          <a:spcPct val="90000"/>
        </a:lnSpc>
        <a:spcBef>
          <a:spcPts val="929"/>
        </a:spcBef>
        <a:buFont typeface="Arial" panose="020B0604020202020204" pitchFamily="34" charset="0"/>
        <a:buChar char="•"/>
        <a:defRPr sz="2601" kern="1200">
          <a:solidFill>
            <a:schemeClr val="tx1"/>
          </a:solidFill>
          <a:latin typeface="+mn-lt"/>
          <a:ea typeface="+mn-ea"/>
          <a:cs typeface="+mn-cs"/>
        </a:defRPr>
      </a:lvl1pPr>
      <a:lvl2pPr marL="636996" indent="-212332" algn="l" defTabSz="849328" rtl="0" eaLnBrk="1" latinLnBrk="0" hangingPunct="1">
        <a:lnSpc>
          <a:spcPct val="90000"/>
        </a:lnSpc>
        <a:spcBef>
          <a:spcPts val="464"/>
        </a:spcBef>
        <a:buFont typeface="Arial" panose="020B0604020202020204" pitchFamily="34" charset="0"/>
        <a:buChar char="•"/>
        <a:defRPr sz="2229" kern="1200">
          <a:solidFill>
            <a:schemeClr val="tx1"/>
          </a:solidFill>
          <a:latin typeface="+mn-lt"/>
          <a:ea typeface="+mn-ea"/>
          <a:cs typeface="+mn-cs"/>
        </a:defRPr>
      </a:lvl2pPr>
      <a:lvl3pPr marL="1061660" indent="-212332" algn="l" defTabSz="849328" rtl="0" eaLnBrk="1" latinLnBrk="0" hangingPunct="1">
        <a:lnSpc>
          <a:spcPct val="90000"/>
        </a:lnSpc>
        <a:spcBef>
          <a:spcPts val="464"/>
        </a:spcBef>
        <a:buFont typeface="Arial" panose="020B0604020202020204" pitchFamily="34" charset="0"/>
        <a:buChar char="•"/>
        <a:defRPr sz="1858" kern="1200">
          <a:solidFill>
            <a:schemeClr val="tx1"/>
          </a:solidFill>
          <a:latin typeface="+mn-lt"/>
          <a:ea typeface="+mn-ea"/>
          <a:cs typeface="+mn-cs"/>
        </a:defRPr>
      </a:lvl3pPr>
      <a:lvl4pPr marL="1486323"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4pPr>
      <a:lvl5pPr marL="1910987"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5pPr>
      <a:lvl6pPr marL="2335651"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6pPr>
      <a:lvl7pPr marL="2760315"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7pPr>
      <a:lvl8pPr marL="3184978"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8pPr>
      <a:lvl9pPr marL="3609642"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9pPr>
    </p:bodyStyle>
    <p:otherStyle>
      <a:defPPr>
        <a:defRPr lang="en-US"/>
      </a:defPPr>
      <a:lvl1pPr marL="0" algn="l" defTabSz="849328" rtl="0" eaLnBrk="1" latinLnBrk="0" hangingPunct="1">
        <a:defRPr sz="1672" kern="1200">
          <a:solidFill>
            <a:schemeClr val="tx1"/>
          </a:solidFill>
          <a:latin typeface="+mn-lt"/>
          <a:ea typeface="+mn-ea"/>
          <a:cs typeface="+mn-cs"/>
        </a:defRPr>
      </a:lvl1pPr>
      <a:lvl2pPr marL="424664" algn="l" defTabSz="849328" rtl="0" eaLnBrk="1" latinLnBrk="0" hangingPunct="1">
        <a:defRPr sz="1672" kern="1200">
          <a:solidFill>
            <a:schemeClr val="tx1"/>
          </a:solidFill>
          <a:latin typeface="+mn-lt"/>
          <a:ea typeface="+mn-ea"/>
          <a:cs typeface="+mn-cs"/>
        </a:defRPr>
      </a:lvl2pPr>
      <a:lvl3pPr marL="849328" algn="l" defTabSz="849328" rtl="0" eaLnBrk="1" latinLnBrk="0" hangingPunct="1">
        <a:defRPr sz="1672" kern="1200">
          <a:solidFill>
            <a:schemeClr val="tx1"/>
          </a:solidFill>
          <a:latin typeface="+mn-lt"/>
          <a:ea typeface="+mn-ea"/>
          <a:cs typeface="+mn-cs"/>
        </a:defRPr>
      </a:lvl3pPr>
      <a:lvl4pPr marL="1273992" algn="l" defTabSz="849328" rtl="0" eaLnBrk="1" latinLnBrk="0" hangingPunct="1">
        <a:defRPr sz="1672" kern="1200">
          <a:solidFill>
            <a:schemeClr val="tx1"/>
          </a:solidFill>
          <a:latin typeface="+mn-lt"/>
          <a:ea typeface="+mn-ea"/>
          <a:cs typeface="+mn-cs"/>
        </a:defRPr>
      </a:lvl4pPr>
      <a:lvl5pPr marL="1698655" algn="l" defTabSz="849328" rtl="0" eaLnBrk="1" latinLnBrk="0" hangingPunct="1">
        <a:defRPr sz="1672" kern="1200">
          <a:solidFill>
            <a:schemeClr val="tx1"/>
          </a:solidFill>
          <a:latin typeface="+mn-lt"/>
          <a:ea typeface="+mn-ea"/>
          <a:cs typeface="+mn-cs"/>
        </a:defRPr>
      </a:lvl5pPr>
      <a:lvl6pPr marL="2123319" algn="l" defTabSz="849328" rtl="0" eaLnBrk="1" latinLnBrk="0" hangingPunct="1">
        <a:defRPr sz="1672" kern="1200">
          <a:solidFill>
            <a:schemeClr val="tx1"/>
          </a:solidFill>
          <a:latin typeface="+mn-lt"/>
          <a:ea typeface="+mn-ea"/>
          <a:cs typeface="+mn-cs"/>
        </a:defRPr>
      </a:lvl6pPr>
      <a:lvl7pPr marL="2547983" algn="l" defTabSz="849328" rtl="0" eaLnBrk="1" latinLnBrk="0" hangingPunct="1">
        <a:defRPr sz="1672" kern="1200">
          <a:solidFill>
            <a:schemeClr val="tx1"/>
          </a:solidFill>
          <a:latin typeface="+mn-lt"/>
          <a:ea typeface="+mn-ea"/>
          <a:cs typeface="+mn-cs"/>
        </a:defRPr>
      </a:lvl7pPr>
      <a:lvl8pPr marL="2972646" algn="l" defTabSz="849328" rtl="0" eaLnBrk="1" latinLnBrk="0" hangingPunct="1">
        <a:defRPr sz="1672" kern="1200">
          <a:solidFill>
            <a:schemeClr val="tx1"/>
          </a:solidFill>
          <a:latin typeface="+mn-lt"/>
          <a:ea typeface="+mn-ea"/>
          <a:cs typeface="+mn-cs"/>
        </a:defRPr>
      </a:lvl8pPr>
      <a:lvl9pPr marL="3397310" algn="l" defTabSz="849328"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1">
          <p15:clr>
            <a:srgbClr val="F26B43"/>
          </p15:clr>
        </p15:guide>
        <p15:guide id="2" pos="3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28866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5AAD14-DF38-9B8A-07AF-02BF5753CBD0}"/>
              </a:ext>
            </a:extLst>
          </p:cNvPr>
          <p:cNvSpPr>
            <a:spLocks noGrp="1"/>
          </p:cNvSpPr>
          <p:nvPr>
            <p:ph type="body" sz="quarter" idx="10"/>
          </p:nvPr>
        </p:nvSpPr>
        <p:spPr>
          <a:xfrm>
            <a:off x="629634" y="2194560"/>
            <a:ext cx="6408782" cy="1920240"/>
          </a:xfrm>
        </p:spPr>
        <p:txBody>
          <a:bodyPr/>
          <a:lstStyle/>
          <a:p>
            <a:pPr>
              <a:lnSpc>
                <a:spcPts val="4797"/>
              </a:lnSpc>
            </a:pPr>
            <a:r>
              <a:rPr lang="en-US" dirty="0"/>
              <a:t>Hack the Future:</a:t>
            </a:r>
          </a:p>
          <a:p>
            <a:pPr>
              <a:lnSpc>
                <a:spcPts val="4797"/>
              </a:lnSpc>
            </a:pPr>
            <a:r>
              <a:rPr lang="en-US" dirty="0"/>
              <a:t>A Gen AI Sprint </a:t>
            </a:r>
            <a:br>
              <a:rPr lang="en-US" dirty="0"/>
            </a:br>
            <a:r>
              <a:rPr lang="en-US" dirty="0"/>
              <a:t>Powered by Data</a:t>
            </a:r>
          </a:p>
        </p:txBody>
      </p:sp>
    </p:spTree>
    <p:extLst>
      <p:ext uri="{BB962C8B-B14F-4D97-AF65-F5344CB8AC3E}">
        <p14:creationId xmlns:p14="http://schemas.microsoft.com/office/powerpoint/2010/main" val="37944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Demo video</a:t>
            </a:r>
            <a:endParaRPr sz="1200" b="1" kern="0" dirty="0">
              <a:solidFill>
                <a:srgbClr val="000000"/>
              </a:solidFill>
              <a:latin typeface="Gill Sans Ultra Bold" panose="020B0A02020104020203" pitchFamily="34" charset="0"/>
              <a:ea typeface="Google Sans SemiBold"/>
              <a:cs typeface="Google Sans SemiBold"/>
              <a:sym typeface="Google Sans SemiBold"/>
            </a:endParaRPr>
          </a:p>
        </p:txBody>
      </p:sp>
      <p:pic>
        <p:nvPicPr>
          <p:cNvPr id="4" name="Picture 3">
            <a:extLst>
              <a:ext uri="{FF2B5EF4-FFF2-40B4-BE49-F238E27FC236}">
                <a16:creationId xmlns:a16="http://schemas.microsoft.com/office/drawing/2014/main" id="{01718792-306A-4E81-9912-AF89A15C9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899920"/>
            <a:ext cx="9682480" cy="4605513"/>
          </a:xfrm>
          <a:prstGeom prst="rect">
            <a:avLst/>
          </a:prstGeom>
        </p:spPr>
      </p:pic>
      <p:sp>
        <p:nvSpPr>
          <p:cNvPr id="5" name="TextBox 4">
            <a:extLst>
              <a:ext uri="{FF2B5EF4-FFF2-40B4-BE49-F238E27FC236}">
                <a16:creationId xmlns:a16="http://schemas.microsoft.com/office/drawing/2014/main" id="{F87D9EC8-6839-4103-B08E-05E1F1DC5DDA}"/>
              </a:ext>
            </a:extLst>
          </p:cNvPr>
          <p:cNvSpPr txBox="1"/>
          <p:nvPr/>
        </p:nvSpPr>
        <p:spPr>
          <a:xfrm>
            <a:off x="323869" y="775972"/>
            <a:ext cx="11233752" cy="923330"/>
          </a:xfrm>
          <a:prstGeom prst="rect">
            <a:avLst/>
          </a:prstGeom>
          <a:noFill/>
        </p:spPr>
        <p:txBody>
          <a:bodyPr wrap="square" rtlCol="0">
            <a:spAutoFit/>
          </a:bodyPr>
          <a:lstStyle/>
          <a:p>
            <a:r>
              <a:rPr lang="en-US" dirty="0"/>
              <a:t>Demo Video Link:- https://drive.google.com/drive/u/0/folders/14w-8fe42ScNqTgZFlaZj7_TPwyKLPfQw</a:t>
            </a:r>
            <a:br>
              <a:rPr lang="en-US" dirty="0"/>
            </a:br>
            <a:br>
              <a:rPr lang="en-US" dirty="0"/>
            </a:br>
            <a:r>
              <a:rPr lang="en-US" dirty="0"/>
              <a:t>A dashboard sample:-</a:t>
            </a:r>
          </a:p>
        </p:txBody>
      </p:sp>
    </p:spTree>
    <p:extLst>
      <p:ext uri="{BB962C8B-B14F-4D97-AF65-F5344CB8AC3E}">
        <p14:creationId xmlns:p14="http://schemas.microsoft.com/office/powerpoint/2010/main" val="103973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Conclusion</a:t>
            </a:r>
          </a:p>
        </p:txBody>
      </p:sp>
      <p:sp>
        <p:nvSpPr>
          <p:cNvPr id="4" name="TextBox 3">
            <a:extLst>
              <a:ext uri="{FF2B5EF4-FFF2-40B4-BE49-F238E27FC236}">
                <a16:creationId xmlns:a16="http://schemas.microsoft.com/office/drawing/2014/main" id="{0054AF24-7D71-8ABA-1E35-07340DE85B8E}"/>
              </a:ext>
            </a:extLst>
          </p:cNvPr>
          <p:cNvSpPr txBox="1"/>
          <p:nvPr/>
        </p:nvSpPr>
        <p:spPr>
          <a:xfrm>
            <a:off x="724005" y="775972"/>
            <a:ext cx="11653388" cy="2277547"/>
          </a:xfrm>
          <a:prstGeom prst="rect">
            <a:avLst/>
          </a:prstGeom>
          <a:noFill/>
        </p:spPr>
        <p:txBody>
          <a:bodyPr wrap="square">
            <a:spAutoFit/>
          </a:bodyPr>
          <a:lstStyle/>
          <a:p>
            <a:pPr marL="342900" indent="-342900">
              <a:buFont typeface="Wingdings" panose="05000000000000000000" pitchFamily="2" charset="2"/>
              <a:buChar char="q"/>
            </a:pPr>
            <a:r>
              <a:rPr lang="en-US" sz="1900" dirty="0"/>
              <a:t>Impact and Effectiveness of the Solution</a:t>
            </a:r>
          </a:p>
          <a:p>
            <a:pPr>
              <a:buNone/>
            </a:pPr>
            <a:r>
              <a:rPr lang="en-US" dirty="0"/>
              <a:t>Smart-Retail provides a scalable, intelligent, and autonomous system that transforms traditional inventory management into a proactive, data-driven process by integrating machine learning with a multi-agent architecture, we address the core challenges of modern retail:</a:t>
            </a:r>
          </a:p>
          <a:p>
            <a:pPr>
              <a:buFont typeface="Arial" panose="020B0604020202020204" pitchFamily="34" charset="0"/>
              <a:buChar char="•"/>
            </a:pPr>
            <a:r>
              <a:rPr lang="en-US" dirty="0"/>
              <a:t>Prevents stockouts through accurate demand forecasting.</a:t>
            </a:r>
          </a:p>
          <a:p>
            <a:pPr>
              <a:buFont typeface="Arial" panose="020B0604020202020204" pitchFamily="34" charset="0"/>
              <a:buChar char="•"/>
            </a:pPr>
            <a:r>
              <a:rPr lang="en-US" dirty="0"/>
              <a:t>Minimizes holding and wastage costs by automating restocking decisions.</a:t>
            </a:r>
          </a:p>
          <a:p>
            <a:pPr>
              <a:buFont typeface="Arial" panose="020B0604020202020204" pitchFamily="34" charset="0"/>
              <a:buChar char="•"/>
            </a:pPr>
            <a:r>
              <a:rPr lang="en-US" dirty="0"/>
              <a:t>Increases profitability by dynamically adjusting prices based on supply, demand, and competition.</a:t>
            </a:r>
          </a:p>
          <a:p>
            <a:endParaRPr lang="en-US" sz="1500" dirty="0"/>
          </a:p>
        </p:txBody>
      </p:sp>
      <p:pic>
        <p:nvPicPr>
          <p:cNvPr id="6" name="Picture 5">
            <a:extLst>
              <a:ext uri="{FF2B5EF4-FFF2-40B4-BE49-F238E27FC236}">
                <a16:creationId xmlns:a16="http://schemas.microsoft.com/office/drawing/2014/main" id="{19AFCBC3-CED2-CE60-0E7E-CDECC5167C59}"/>
              </a:ext>
            </a:extLst>
          </p:cNvPr>
          <p:cNvPicPr>
            <a:picLocks noChangeAspect="1"/>
          </p:cNvPicPr>
          <p:nvPr/>
        </p:nvPicPr>
        <p:blipFill>
          <a:blip r:embed="rId3"/>
          <a:stretch>
            <a:fillRect/>
          </a:stretch>
        </p:blipFill>
        <p:spPr>
          <a:xfrm>
            <a:off x="8548064" y="2877107"/>
            <a:ext cx="2763598" cy="3759000"/>
          </a:xfrm>
          <a:prstGeom prst="rect">
            <a:avLst/>
          </a:prstGeom>
        </p:spPr>
      </p:pic>
      <p:sp>
        <p:nvSpPr>
          <p:cNvPr id="8" name="TextBox 7">
            <a:extLst>
              <a:ext uri="{FF2B5EF4-FFF2-40B4-BE49-F238E27FC236}">
                <a16:creationId xmlns:a16="http://schemas.microsoft.com/office/drawing/2014/main" id="{69A9A224-33AF-EDBB-A9F2-66D5930FB004}"/>
              </a:ext>
            </a:extLst>
          </p:cNvPr>
          <p:cNvSpPr txBox="1"/>
          <p:nvPr/>
        </p:nvSpPr>
        <p:spPr>
          <a:xfrm>
            <a:off x="724004" y="2877107"/>
            <a:ext cx="7251071" cy="3708708"/>
          </a:xfrm>
          <a:prstGeom prst="rect">
            <a:avLst/>
          </a:prstGeom>
          <a:noFill/>
        </p:spPr>
        <p:txBody>
          <a:bodyPr wrap="square">
            <a:spAutoFit/>
          </a:bodyPr>
          <a:lstStyle/>
          <a:p>
            <a:pPr marL="342900" indent="-342900">
              <a:buFont typeface="Wingdings" panose="05000000000000000000" pitchFamily="2" charset="2"/>
              <a:buChar char="q"/>
            </a:pPr>
            <a:r>
              <a:rPr lang="en-US" sz="1900" dirty="0"/>
              <a:t>Solution </a:t>
            </a:r>
          </a:p>
          <a:p>
            <a:pPr>
              <a:buNone/>
            </a:pPr>
            <a:r>
              <a:rPr lang="en-US" dirty="0"/>
              <a:t>Each of the three agent i.e. Forecasting, Inventory and Pricing operates independently yet cooperatively, sharing insights in real-time via a message queue (Apache </a:t>
            </a:r>
            <a:r>
              <a:rPr lang="en-US" dirty="0" err="1"/>
              <a:t>kafka</a:t>
            </a:r>
            <a:r>
              <a:rPr lang="en-US" dirty="0"/>
              <a:t>). This architecture ensures the system remains responsive, fault-tolerant, and adaptable to real-world retail scenarios.</a:t>
            </a:r>
          </a:p>
          <a:p>
            <a:pPr>
              <a:buNone/>
            </a:pPr>
            <a:r>
              <a:rPr lang="en-US" dirty="0"/>
              <a:t>The result is a system that empowers retailers to:</a:t>
            </a:r>
          </a:p>
          <a:p>
            <a:pPr>
              <a:buFont typeface="Arial" panose="020B0604020202020204" pitchFamily="34" charset="0"/>
              <a:buChar char="•"/>
            </a:pPr>
            <a:r>
              <a:rPr lang="en-US" dirty="0"/>
              <a:t>Improve supply chain efficiency</a:t>
            </a:r>
          </a:p>
          <a:p>
            <a:pPr>
              <a:buFont typeface="Arial" panose="020B0604020202020204" pitchFamily="34" charset="0"/>
              <a:buChar char="•"/>
            </a:pPr>
            <a:r>
              <a:rPr lang="en-US" dirty="0"/>
              <a:t>Maximize sales revenue</a:t>
            </a:r>
          </a:p>
          <a:p>
            <a:pPr>
              <a:buFont typeface="Arial" panose="020B0604020202020204" pitchFamily="34" charset="0"/>
              <a:buChar char="•"/>
            </a:pPr>
            <a:r>
              <a:rPr lang="en-US" dirty="0"/>
              <a:t>Reduce manual workload</a:t>
            </a:r>
          </a:p>
          <a:p>
            <a:endParaRPr lang="en-US" dirty="0"/>
          </a:p>
          <a:p>
            <a:r>
              <a:rPr lang="en-US" dirty="0"/>
              <a:t>Smart-Retail not only solves the stated problem but also lays the foundation for the future of intelligent retail operations.</a:t>
            </a:r>
          </a:p>
        </p:txBody>
      </p:sp>
      <p:sp>
        <p:nvSpPr>
          <p:cNvPr id="10" name="TextBox 9">
            <a:extLst>
              <a:ext uri="{FF2B5EF4-FFF2-40B4-BE49-F238E27FC236}">
                <a16:creationId xmlns:a16="http://schemas.microsoft.com/office/drawing/2014/main" id="{522FF4F0-8256-B11A-EC4F-EDE60CAC16ED}"/>
              </a:ext>
            </a:extLst>
          </p:cNvPr>
          <p:cNvSpPr txBox="1"/>
          <p:nvPr/>
        </p:nvSpPr>
        <p:spPr>
          <a:xfrm>
            <a:off x="9353747" y="6363235"/>
            <a:ext cx="2024406" cy="323165"/>
          </a:xfrm>
          <a:prstGeom prst="rect">
            <a:avLst/>
          </a:prstGeom>
          <a:noFill/>
        </p:spPr>
        <p:txBody>
          <a:bodyPr wrap="square">
            <a:spAutoFit/>
          </a:bodyPr>
          <a:lstStyle/>
          <a:p>
            <a:r>
              <a:rPr lang="en-US" sz="1500" dirty="0"/>
              <a:t>Three Agents</a:t>
            </a:r>
          </a:p>
        </p:txBody>
      </p:sp>
    </p:spTree>
    <p:extLst>
      <p:ext uri="{BB962C8B-B14F-4D97-AF65-F5344CB8AC3E}">
        <p14:creationId xmlns:p14="http://schemas.microsoft.com/office/powerpoint/2010/main" val="242948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389113"/>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References/Other details</a:t>
            </a:r>
          </a:p>
        </p:txBody>
      </p:sp>
      <p:sp>
        <p:nvSpPr>
          <p:cNvPr id="2" name="TextBox 1">
            <a:extLst>
              <a:ext uri="{FF2B5EF4-FFF2-40B4-BE49-F238E27FC236}">
                <a16:creationId xmlns:a16="http://schemas.microsoft.com/office/drawing/2014/main" id="{7CA88346-025D-47FF-9FF8-0D20B18BC34A}"/>
              </a:ext>
            </a:extLst>
          </p:cNvPr>
          <p:cNvSpPr txBox="1"/>
          <p:nvPr/>
        </p:nvSpPr>
        <p:spPr>
          <a:xfrm>
            <a:off x="436880" y="1436419"/>
            <a:ext cx="6360160" cy="3708400"/>
          </a:xfrm>
          <a:prstGeom prst="rect">
            <a:avLst/>
          </a:prstGeom>
          <a:noFill/>
        </p:spPr>
        <p:txBody>
          <a:bodyPr wrap="square" rtlCol="0">
            <a:spAutoFit/>
          </a:bodyPr>
          <a:lstStyle/>
          <a:p>
            <a:r>
              <a:rPr lang="en-US" b="1" dirty="0"/>
              <a:t>Research &amp; Concepts</a:t>
            </a:r>
            <a:r>
              <a:rPr lang="en-US" dirty="0"/>
              <a:t>:</a:t>
            </a:r>
          </a:p>
          <a:p>
            <a:r>
              <a:rPr lang="en-US" dirty="0"/>
              <a:t>Time Series Forecasting Techniques</a:t>
            </a:r>
          </a:p>
          <a:p>
            <a:pPr marL="285750" indent="-285750">
              <a:buFont typeface="Arial" panose="020B0604020202020204" pitchFamily="34" charset="0"/>
              <a:buChar char="•"/>
            </a:pPr>
            <a:r>
              <a:rPr lang="en-US" dirty="0"/>
              <a:t>Autoregressive Models, Prophet, LSTM</a:t>
            </a:r>
          </a:p>
          <a:p>
            <a:pPr marL="285750" indent="-285750">
              <a:buFont typeface="Arial" panose="020B0604020202020204" pitchFamily="34" charset="0"/>
              <a:buChar char="•"/>
            </a:pPr>
            <a:r>
              <a:rPr lang="en-US" dirty="0"/>
              <a:t>https://otexts.com/fpp3/</a:t>
            </a:r>
          </a:p>
          <a:p>
            <a:endParaRPr lang="en-US" dirty="0"/>
          </a:p>
          <a:p>
            <a:r>
              <a:rPr lang="en-US" dirty="0"/>
              <a:t>Inventory Management Strategies</a:t>
            </a:r>
          </a:p>
          <a:p>
            <a:pPr marL="285750" indent="-285750">
              <a:buFont typeface="Arial" panose="020B0604020202020204" pitchFamily="34" charset="0"/>
              <a:buChar char="•"/>
            </a:pPr>
            <a:r>
              <a:rPr lang="en-US" dirty="0"/>
              <a:t>EOQ, Reorder Point, Safety Stock</a:t>
            </a:r>
          </a:p>
          <a:p>
            <a:pPr marL="285750" indent="-285750">
              <a:buFont typeface="Arial" panose="020B0604020202020204" pitchFamily="34" charset="0"/>
              <a:buChar char="•"/>
            </a:pPr>
            <a:r>
              <a:rPr lang="en-US" dirty="0"/>
              <a:t>https://www.investopedia.com/terms/i/inventory-management.asp</a:t>
            </a:r>
          </a:p>
          <a:p>
            <a:endParaRPr lang="en-US" dirty="0"/>
          </a:p>
          <a:p>
            <a:r>
              <a:rPr lang="en-US" dirty="0"/>
              <a:t>Dynamic Pricing and Elasticity</a:t>
            </a:r>
          </a:p>
          <a:p>
            <a:pPr marL="285750" indent="-285750">
              <a:buFont typeface="Arial" panose="020B0604020202020204" pitchFamily="34" charset="0"/>
              <a:buChar char="•"/>
            </a:pPr>
            <a:r>
              <a:rPr lang="en-US" dirty="0"/>
              <a:t>Pricing Models in Retail</a:t>
            </a:r>
          </a:p>
          <a:p>
            <a:pPr marL="285750" indent="-285750">
              <a:buFont typeface="Arial" panose="020B0604020202020204" pitchFamily="34" charset="0"/>
              <a:buChar char="•"/>
            </a:pPr>
            <a:r>
              <a:rPr lang="en-US" dirty="0"/>
              <a:t>https://hbr.org/2017/06/a-refresher-on-price-elasticity</a:t>
            </a:r>
          </a:p>
        </p:txBody>
      </p:sp>
      <p:sp>
        <p:nvSpPr>
          <p:cNvPr id="4" name="TextBox 3">
            <a:extLst>
              <a:ext uri="{FF2B5EF4-FFF2-40B4-BE49-F238E27FC236}">
                <a16:creationId xmlns:a16="http://schemas.microsoft.com/office/drawing/2014/main" id="{F4A90A88-632D-43B7-A679-1BCC1ECFAAC8}"/>
              </a:ext>
            </a:extLst>
          </p:cNvPr>
          <p:cNvSpPr txBox="1"/>
          <p:nvPr/>
        </p:nvSpPr>
        <p:spPr>
          <a:xfrm>
            <a:off x="6451600" y="1552138"/>
            <a:ext cx="5303520" cy="2585323"/>
          </a:xfrm>
          <a:prstGeom prst="rect">
            <a:avLst/>
          </a:prstGeom>
          <a:noFill/>
        </p:spPr>
        <p:txBody>
          <a:bodyPr wrap="square" rtlCol="0">
            <a:spAutoFit/>
          </a:bodyPr>
          <a:lstStyle/>
          <a:p>
            <a:r>
              <a:rPr lang="en-US" b="1" dirty="0"/>
              <a:t>Real-World Use Cases:</a:t>
            </a:r>
          </a:p>
          <a:p>
            <a:pPr marL="285750" indent="-285750">
              <a:buFont typeface="Arial" panose="020B0604020202020204" pitchFamily="34" charset="0"/>
              <a:buChar char="•"/>
            </a:pPr>
            <a:r>
              <a:rPr lang="en-US" dirty="0"/>
              <a:t>Retail Chains: Dynamic pricing + auto restocking (e.g., Walmart, Amazon)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Grocery Stores: Preventing food wastage by linking expiry tracking to price drops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Festive Demand Spikes: Inventory boosted automatically before major festivals</a:t>
            </a:r>
          </a:p>
        </p:txBody>
      </p:sp>
    </p:spTree>
    <p:extLst>
      <p:ext uri="{BB962C8B-B14F-4D97-AF65-F5344CB8AC3E}">
        <p14:creationId xmlns:p14="http://schemas.microsoft.com/office/powerpoint/2010/main" val="412367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Thank You</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pic>
        <p:nvPicPr>
          <p:cNvPr id="69" name="Google Shape;69;p15"/>
          <p:cNvPicPr preferRelativeResize="0"/>
          <p:nvPr/>
        </p:nvPicPr>
        <p:blipFill rotWithShape="1">
          <a:blip r:embed="rId3">
            <a:alphaModFix/>
          </a:blip>
          <a:srcRect b="86877"/>
          <a:stretch/>
        </p:blipFill>
        <p:spPr>
          <a:xfrm>
            <a:off x="1" y="0"/>
            <a:ext cx="12192004" cy="899965"/>
          </a:xfrm>
          <a:prstGeom prst="rect">
            <a:avLst/>
          </a:prstGeom>
          <a:noFill/>
          <a:ln>
            <a:noFill/>
          </a:ln>
        </p:spPr>
      </p:pic>
      <p:pic>
        <p:nvPicPr>
          <p:cNvPr id="2" name="Picture 1" descr="A bright light in the sky&#10;&#10;AI-generated content may be incorrect.">
            <a:extLst>
              <a:ext uri="{FF2B5EF4-FFF2-40B4-BE49-F238E27FC236}">
                <a16:creationId xmlns:a16="http://schemas.microsoft.com/office/drawing/2014/main" id="{FE4E1242-A2E1-CE79-930C-1CDFA98340C4}"/>
              </a:ext>
            </a:extLst>
          </p:cNvPr>
          <p:cNvPicPr>
            <a:picLocks noChangeAspect="1"/>
          </p:cNvPicPr>
          <p:nvPr/>
        </p:nvPicPr>
        <p:blipFill>
          <a:blip r:embed="rId4"/>
          <a:stretch>
            <a:fillRect/>
          </a:stretch>
        </p:blipFill>
        <p:spPr>
          <a:xfrm>
            <a:off x="0" y="0"/>
            <a:ext cx="12192000" cy="2370667"/>
          </a:xfrm>
          <a:prstGeom prst="rect">
            <a:avLst/>
          </a:prstGeom>
        </p:spPr>
      </p:pic>
      <p:grpSp>
        <p:nvGrpSpPr>
          <p:cNvPr id="8" name="Group 7">
            <a:extLst>
              <a:ext uri="{FF2B5EF4-FFF2-40B4-BE49-F238E27FC236}">
                <a16:creationId xmlns:a16="http://schemas.microsoft.com/office/drawing/2014/main" id="{B52ED2C4-F73E-CF5A-BF7C-0A430F065734}"/>
              </a:ext>
            </a:extLst>
          </p:cNvPr>
          <p:cNvGrpSpPr/>
          <p:nvPr/>
        </p:nvGrpSpPr>
        <p:grpSpPr>
          <a:xfrm>
            <a:off x="1482400" y="1655833"/>
            <a:ext cx="2966257" cy="440017"/>
            <a:chOff x="415600" y="1568886"/>
            <a:chExt cx="2966257" cy="440017"/>
          </a:xfrm>
        </p:grpSpPr>
        <p:sp>
          <p:nvSpPr>
            <p:cNvPr id="3" name="Rectangle 2">
              <a:extLst>
                <a:ext uri="{FF2B5EF4-FFF2-40B4-BE49-F238E27FC236}">
                  <a16:creationId xmlns:a16="http://schemas.microsoft.com/office/drawing/2014/main" id="{98BFF640-EAAB-CF3A-4C85-790407726C03}"/>
                </a:ext>
              </a:extLst>
            </p:cNvPr>
            <p:cNvSpPr/>
            <p:nvPr/>
          </p:nvSpPr>
          <p:spPr>
            <a:xfrm>
              <a:off x="415600" y="1568886"/>
              <a:ext cx="2966257" cy="440017"/>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1551D-3641-BAF5-9579-63C60DB1ED33}"/>
                </a:ext>
              </a:extLst>
            </p:cNvPr>
            <p:cNvSpPr txBox="1"/>
            <p:nvPr/>
          </p:nvSpPr>
          <p:spPr>
            <a:xfrm>
              <a:off x="633859" y="1604228"/>
              <a:ext cx="2579004"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rgbClr val="EBB0FE"/>
                  </a:solidFill>
                  <a:latin typeface="Graphik Medium" panose="020B0503030202060203" pitchFamily="34" charset="77"/>
                </a:rPr>
                <a:t>Data and AI Week</a:t>
              </a:r>
            </a:p>
          </p:txBody>
        </p:sp>
      </p:grpSp>
      <p:pic>
        <p:nvPicPr>
          <p:cNvPr id="5" name="Picture 4" descr="A white arrow on a black background&#10;&#10;AI-generated content may be incorrect.">
            <a:extLst>
              <a:ext uri="{FF2B5EF4-FFF2-40B4-BE49-F238E27FC236}">
                <a16:creationId xmlns:a16="http://schemas.microsoft.com/office/drawing/2014/main" id="{5F713958-C4C7-780B-FFFD-8F410CF44835}"/>
              </a:ext>
            </a:extLst>
          </p:cNvPr>
          <p:cNvPicPr>
            <a:picLocks noChangeAspect="1"/>
          </p:cNvPicPr>
          <p:nvPr/>
        </p:nvPicPr>
        <p:blipFill>
          <a:blip r:embed="rId5"/>
          <a:stretch>
            <a:fillRect/>
          </a:stretch>
        </p:blipFill>
        <p:spPr>
          <a:xfrm>
            <a:off x="461007" y="602264"/>
            <a:ext cx="713410" cy="786848"/>
          </a:xfrm>
          <a:prstGeom prst="rect">
            <a:avLst/>
          </a:prstGeom>
        </p:spPr>
      </p:pic>
      <p:sp>
        <p:nvSpPr>
          <p:cNvPr id="15" name="Text Placeholder 27">
            <a:extLst>
              <a:ext uri="{FF2B5EF4-FFF2-40B4-BE49-F238E27FC236}">
                <a16:creationId xmlns:a16="http://schemas.microsoft.com/office/drawing/2014/main" id="{4E6E6483-22B8-8DE4-F4D4-3D22A89DA1A7}"/>
              </a:ext>
            </a:extLst>
          </p:cNvPr>
          <p:cNvSpPr txBox="1">
            <a:spLocks/>
          </p:cNvSpPr>
          <p:nvPr/>
        </p:nvSpPr>
        <p:spPr>
          <a:xfrm>
            <a:off x="270905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A100FF"/>
                </a:solidFill>
                <a:effectLst/>
                <a:uLnTx/>
                <a:uFillTx/>
                <a:latin typeface="Graphik"/>
                <a:ea typeface="+mn-ea"/>
                <a:cs typeface="+mn-cs"/>
              </a:rPr>
              <a:t>Name-</a:t>
            </a:r>
            <a:r>
              <a:rPr lang="en-GB" sz="2000" dirty="0">
                <a:latin typeface="Graphik"/>
              </a:rPr>
              <a:t>Anvit Kumar</a:t>
            </a: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16" name="Rectangle 15">
            <a:extLst>
              <a:ext uri="{FF2B5EF4-FFF2-40B4-BE49-F238E27FC236}">
                <a16:creationId xmlns:a16="http://schemas.microsoft.com/office/drawing/2014/main" id="{14EEB873-68EC-21FA-6C9C-02DF57531577}"/>
              </a:ext>
            </a:extLst>
          </p:cNvPr>
          <p:cNvSpPr/>
          <p:nvPr/>
        </p:nvSpPr>
        <p:spPr>
          <a:xfrm>
            <a:off x="6630036" y="4315279"/>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18" name="Straight Connector 17">
            <a:extLst>
              <a:ext uri="{FF2B5EF4-FFF2-40B4-BE49-F238E27FC236}">
                <a16:creationId xmlns:a16="http://schemas.microsoft.com/office/drawing/2014/main" id="{10E780D7-8359-373C-8C58-C27EB0044A3A}"/>
              </a:ext>
            </a:extLst>
          </p:cNvPr>
          <p:cNvCxnSpPr/>
          <p:nvPr/>
        </p:nvCxnSpPr>
        <p:spPr>
          <a:xfrm>
            <a:off x="2694666" y="48189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27">
            <a:extLst>
              <a:ext uri="{FF2B5EF4-FFF2-40B4-BE49-F238E27FC236}">
                <a16:creationId xmlns:a16="http://schemas.microsoft.com/office/drawing/2014/main" id="{D04596E6-8892-485C-27A3-05953A7C9A22}"/>
              </a:ext>
            </a:extLst>
          </p:cNvPr>
          <p:cNvSpPr txBox="1">
            <a:spLocks/>
          </p:cNvSpPr>
          <p:nvPr/>
        </p:nvSpPr>
        <p:spPr>
          <a:xfrm>
            <a:off x="836690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A100FF"/>
                </a:solidFill>
                <a:effectLst/>
                <a:uLnTx/>
                <a:uFillTx/>
                <a:latin typeface="Graphik"/>
                <a:ea typeface="+mn-ea"/>
                <a:cs typeface="+mn-cs"/>
              </a:rPr>
              <a:t>Name-Bhavya Gera </a:t>
            </a:r>
          </a:p>
        </p:txBody>
      </p:sp>
      <p:sp>
        <p:nvSpPr>
          <p:cNvPr id="25" name="Title 17">
            <a:extLst>
              <a:ext uri="{FF2B5EF4-FFF2-40B4-BE49-F238E27FC236}">
                <a16:creationId xmlns:a16="http://schemas.microsoft.com/office/drawing/2014/main" id="{9240FEF2-AAA6-406E-1BEC-B220846E54E6}"/>
              </a:ext>
            </a:extLst>
          </p:cNvPr>
          <p:cNvSpPr txBox="1">
            <a:spLocks/>
          </p:cNvSpPr>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a:extLst>
              <a:ext uri="{FF2B5EF4-FFF2-40B4-BE49-F238E27FC236}">
                <a16:creationId xmlns:a16="http://schemas.microsoft.com/office/drawing/2014/main" id="{8E054308-2CF0-5FCF-1076-92BF42D93733}"/>
              </a:ext>
            </a:extLst>
          </p:cNvPr>
          <p:cNvGraphicFramePr>
            <a:graphicFrameLocks noGrp="1"/>
          </p:cNvGraphicFramePr>
          <p:nvPr>
            <p:extLst>
              <p:ext uri="{D42A27DB-BD31-4B8C-83A1-F6EECF244321}">
                <p14:modId xmlns:p14="http://schemas.microsoft.com/office/powerpoint/2010/main" val="374576296"/>
              </p:ext>
            </p:extLst>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A100FF"/>
                          </a:solidFill>
                        </a:rPr>
                        <a:t>TEAM NAME: </a:t>
                      </a:r>
                      <a:r>
                        <a:rPr lang="en-US" sz="1867" b="0" i="0" u="none" strike="noStrike" cap="none" dirty="0">
                          <a:solidFill>
                            <a:schemeClr val="dk1"/>
                          </a:solidFill>
                          <a:effectLst/>
                          <a:latin typeface="+mn-lt"/>
                          <a:ea typeface="+mn-ea"/>
                          <a:cs typeface="+mn-cs"/>
                          <a:sym typeface="Arial"/>
                        </a:rPr>
                        <a:t>VISIONARIES</a:t>
                      </a:r>
                      <a:endParaRPr lang="en-US" sz="1400" dirty="0">
                        <a:solidFill>
                          <a:srgbClr val="A100FF"/>
                        </a:solidFill>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cxnSp>
        <p:nvCxnSpPr>
          <p:cNvPr id="27" name="Straight Connector 26">
            <a:extLst>
              <a:ext uri="{FF2B5EF4-FFF2-40B4-BE49-F238E27FC236}">
                <a16:creationId xmlns:a16="http://schemas.microsoft.com/office/drawing/2014/main" id="{7A76A20A-7BD6-686D-E50A-3F3B987047E1}"/>
              </a:ext>
            </a:extLst>
          </p:cNvPr>
          <p:cNvCxnSpPr/>
          <p:nvPr/>
        </p:nvCxnSpPr>
        <p:spPr>
          <a:xfrm>
            <a:off x="8366900" y="4799296"/>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3F1F646-1803-1F15-C7A9-B2F81812B2C2}"/>
              </a:ext>
            </a:extLst>
          </p:cNvPr>
          <p:cNvSpPr txBox="1">
            <a:spLocks/>
          </p:cNvSpPr>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2797"/>
              </a:lnSpc>
            </a:pPr>
            <a:r>
              <a:rPr lang="en-US" sz="3200" kern="0" dirty="0">
                <a:solidFill>
                  <a:schemeClr val="bg1"/>
                </a:solidFill>
                <a:latin typeface="Graphik Semibold" panose="020B0703030202060203" pitchFamily="34" charset="0"/>
              </a:rPr>
              <a:t>Hack the Future: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A Gen AI Sprint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Powered by Data</a:t>
            </a:r>
          </a:p>
        </p:txBody>
      </p:sp>
      <p:pic>
        <p:nvPicPr>
          <p:cNvPr id="9" name="Picture 8">
            <a:extLst>
              <a:ext uri="{FF2B5EF4-FFF2-40B4-BE49-F238E27FC236}">
                <a16:creationId xmlns:a16="http://schemas.microsoft.com/office/drawing/2014/main" id="{DA8B7576-3B4F-534D-AB90-D15D0BF567B2}"/>
              </a:ext>
            </a:extLst>
          </p:cNvPr>
          <p:cNvPicPr>
            <a:picLocks noChangeAspect="1"/>
          </p:cNvPicPr>
          <p:nvPr/>
        </p:nvPicPr>
        <p:blipFill>
          <a:blip r:embed="rId6"/>
          <a:stretch>
            <a:fillRect/>
          </a:stretch>
        </p:blipFill>
        <p:spPr>
          <a:xfrm>
            <a:off x="6615433" y="4238068"/>
            <a:ext cx="1510442" cy="1609584"/>
          </a:xfrm>
          <a:prstGeom prst="rect">
            <a:avLst/>
          </a:prstGeom>
        </p:spPr>
      </p:pic>
      <p:pic>
        <p:nvPicPr>
          <p:cNvPr id="10" name="Picture 9">
            <a:extLst>
              <a:ext uri="{FF2B5EF4-FFF2-40B4-BE49-F238E27FC236}">
                <a16:creationId xmlns:a16="http://schemas.microsoft.com/office/drawing/2014/main" id="{2D0D72E5-7F6C-4DFD-B22E-0E84C4E3AA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143" y="4231264"/>
            <a:ext cx="1434219" cy="1609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a:extLst>
              <a:ext uri="{FF2B5EF4-FFF2-40B4-BE49-F238E27FC236}">
                <a16:creationId xmlns:a16="http://schemas.microsoft.com/office/drawing/2014/main" id="{321B8FFC-3ACD-A63B-7FE8-C3E8D22CF879}"/>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Summary</a:t>
            </a:r>
            <a:endParaRPr sz="1200" b="1" kern="0" dirty="0">
              <a:solidFill>
                <a:srgbClr val="000000"/>
              </a:solidFill>
              <a:latin typeface="Gill Sans Ultra Bold" panose="020B0A02020104020203" pitchFamily="34" charset="0"/>
              <a:ea typeface="Google Sans SemiBold"/>
              <a:cs typeface="Google Sans SemiBold"/>
              <a:sym typeface="Google Sans SemiBold"/>
            </a:endParaRPr>
          </a:p>
        </p:txBody>
      </p:sp>
      <p:graphicFrame>
        <p:nvGraphicFramePr>
          <p:cNvPr id="3" name="Table 2">
            <a:extLst>
              <a:ext uri="{FF2B5EF4-FFF2-40B4-BE49-F238E27FC236}">
                <a16:creationId xmlns:a16="http://schemas.microsoft.com/office/drawing/2014/main" id="{8330E63F-7543-6F17-0E7C-48BE4A3025F6}"/>
              </a:ext>
            </a:extLst>
          </p:cNvPr>
          <p:cNvGraphicFramePr>
            <a:graphicFrameLocks noGrp="1"/>
          </p:cNvGraphicFramePr>
          <p:nvPr>
            <p:extLst>
              <p:ext uri="{D42A27DB-BD31-4B8C-83A1-F6EECF244321}">
                <p14:modId xmlns:p14="http://schemas.microsoft.com/office/powerpoint/2010/main" val="1443173994"/>
              </p:ext>
            </p:extLst>
          </p:nvPr>
        </p:nvGraphicFramePr>
        <p:xfrm>
          <a:off x="323868" y="775972"/>
          <a:ext cx="11544264" cy="5898454"/>
        </p:xfrm>
        <a:graphic>
          <a:graphicData uri="http://schemas.openxmlformats.org/drawingml/2006/table">
            <a:tbl>
              <a:tblPr bandRow="1">
                <a:tableStyleId>{B301B821-A1FF-4177-AEE7-76D212191A09}</a:tableStyleId>
              </a:tblPr>
              <a:tblGrid>
                <a:gridCol w="2917043">
                  <a:extLst>
                    <a:ext uri="{9D8B030D-6E8A-4147-A177-3AD203B41FA5}">
                      <a16:colId xmlns:a16="http://schemas.microsoft.com/office/drawing/2014/main" val="562209318"/>
                    </a:ext>
                  </a:extLst>
                </a:gridCol>
                <a:gridCol w="8627221">
                  <a:extLst>
                    <a:ext uri="{9D8B030D-6E8A-4147-A177-3AD203B41FA5}">
                      <a16:colId xmlns:a16="http://schemas.microsoft.com/office/drawing/2014/main" val="400706380"/>
                    </a:ext>
                  </a:extLst>
                </a:gridCol>
              </a:tblGrid>
              <a:tr h="1023395">
                <a:tc>
                  <a:txBody>
                    <a:bodyPr/>
                    <a:lstStyle/>
                    <a:p>
                      <a:pPr algn="ctr"/>
                      <a:endParaRPr lang="en-US" b="1" dirty="0">
                        <a:latin typeface="Graphik" panose="020B0503030202060203" pitchFamily="34" charset="0"/>
                      </a:endParaRPr>
                    </a:p>
                    <a:p>
                      <a:pPr algn="ctr"/>
                      <a:r>
                        <a:rPr lang="en-US" b="1" dirty="0">
                          <a:latin typeface="Graphik" panose="020B0503030202060203" pitchFamily="34" charset="0"/>
                        </a:rPr>
                        <a:t>Idea Title</a:t>
                      </a:r>
                      <a:br>
                        <a:rPr lang="en-US" dirty="0">
                          <a:latin typeface="Graphik" panose="020B0503030202060203" pitchFamily="34" charset="0"/>
                        </a:rPr>
                      </a:br>
                      <a:endParaRPr lang="en-US" dirty="0">
                        <a:latin typeface="Graphik" panose="020B050303020206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endParaRPr lang="en-US" dirty="0"/>
                    </a:p>
                    <a:p>
                      <a:r>
                        <a:rPr lang="en-US" dirty="0"/>
                        <a:t>Smart-Retail: A Multi-Agent AI System for Autonomous Inventory and Pricing Optimization</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2836812125"/>
                  </a:ext>
                </a:extLst>
              </a:tr>
              <a:tr h="981798">
                <a:tc>
                  <a:txBody>
                    <a:bodyPr/>
                    <a:lstStyle/>
                    <a:p>
                      <a:pPr algn="ctr"/>
                      <a:r>
                        <a:rPr lang="en-US" b="1" dirty="0">
                          <a:latin typeface="Graphik" panose="020B0503030202060203" pitchFamily="34"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67" b="0" i="0" u="none" strike="noStrike" cap="none" dirty="0">
                        <a:solidFill>
                          <a:schemeClr val="dk1"/>
                        </a:solidFill>
                        <a:effectLst/>
                        <a:latin typeface="+mn-lt"/>
                        <a:ea typeface="+mn-ea"/>
                        <a:cs typeface="+mn-cs"/>
                        <a:sym typeface="Arial"/>
                      </a:endParaRPr>
                    </a:p>
                    <a:p>
                      <a:r>
                        <a:rPr lang="en-US" sz="1867" b="0" i="0" u="none" strike="noStrike" cap="none" dirty="0">
                          <a:solidFill>
                            <a:schemeClr val="dk1"/>
                          </a:solidFill>
                          <a:effectLst/>
                          <a:latin typeface="+mn-lt"/>
                          <a:ea typeface="+mn-ea"/>
                          <a:cs typeface="+mn-cs"/>
                          <a:sym typeface="Arial"/>
                        </a:rPr>
                        <a:t>Visionaries</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433584"/>
                  </a:ext>
                </a:extLst>
              </a:tr>
              <a:tr h="1078496">
                <a:tc>
                  <a:txBody>
                    <a:bodyPr/>
                    <a:lstStyle/>
                    <a:p>
                      <a:pPr algn="ctr"/>
                      <a:r>
                        <a:rPr lang="en-US" b="1" dirty="0">
                          <a:latin typeface="Graphik" panose="020B0503030202060203" pitchFamily="34"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endParaRPr lang="en-IN" sz="1800" dirty="0">
                        <a:latin typeface="Graphik"/>
                      </a:endParaRPr>
                    </a:p>
                    <a:p>
                      <a:r>
                        <a:rPr lang="en-IN" sz="1870" dirty="0">
                          <a:latin typeface="Graphik"/>
                        </a:rPr>
                        <a:t>Optimizing Retail Inventory with Multi Agent</a:t>
                      </a:r>
                      <a:endParaRPr lang="en-US" sz="1870"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1929743077"/>
                  </a:ext>
                </a:extLst>
              </a:tr>
              <a:tr h="1781175">
                <a:tc>
                  <a:txBody>
                    <a:bodyPr/>
                    <a:lstStyle/>
                    <a:p>
                      <a:pPr algn="ctr"/>
                      <a:r>
                        <a:rPr lang="en-US" b="1" dirty="0">
                          <a:latin typeface="Graphik" panose="020B0503030202060203" pitchFamily="34"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Graphik" panose="020B0503030202060203" pitchFamily="34" charset="0"/>
                      </a:endParaRPr>
                    </a:p>
                    <a:p>
                      <a:r>
                        <a:rPr lang="en-US" dirty="0">
                          <a:latin typeface="Graphik" panose="020B0503030202060203" pitchFamily="34" charset="0"/>
                        </a:rPr>
                        <a:t>A </a:t>
                      </a:r>
                      <a:r>
                        <a:rPr lang="en-US" u="sng" dirty="0">
                          <a:latin typeface="Graphik" panose="020B0503030202060203" pitchFamily="34" charset="0"/>
                        </a:rPr>
                        <a:t>Smart-Retail,</a:t>
                      </a:r>
                      <a:r>
                        <a:rPr lang="en-US" dirty="0">
                          <a:latin typeface="Graphik" panose="020B0503030202060203" pitchFamily="34" charset="0"/>
                        </a:rPr>
                        <a:t> a multi-agent AI system designed to autonomously manage demand forecasting, inventory control, and dynamic pricing in retail environments. The system is built on three intelligent agents:</a:t>
                      </a:r>
                    </a:p>
                    <a:p>
                      <a:pPr marL="270000" indent="-457200" algn="just">
                        <a:buFont typeface="+mj-lt"/>
                        <a:buAutoNum type="arabicPeriod"/>
                      </a:pPr>
                      <a:r>
                        <a:rPr lang="en-US" sz="1600" dirty="0">
                          <a:latin typeface="Graphik" panose="020B0503030202060203" pitchFamily="34" charset="0"/>
                        </a:rPr>
                        <a:t>Demand Forecasting Agent</a:t>
                      </a:r>
                    </a:p>
                    <a:p>
                      <a:pPr marL="270000" indent="-457200" algn="just">
                        <a:buFont typeface="+mj-lt"/>
                        <a:buAutoNum type="arabicPeriod"/>
                      </a:pPr>
                      <a:r>
                        <a:rPr lang="en-US" sz="1600" dirty="0">
                          <a:latin typeface="Graphik" panose="020B0503030202060203" pitchFamily="34" charset="0"/>
                        </a:rPr>
                        <a:t>Inventory Monitoring Agent </a:t>
                      </a:r>
                    </a:p>
                    <a:p>
                      <a:pPr marL="270000" indent="-457200" algn="just">
                        <a:buFont typeface="+mj-lt"/>
                        <a:buAutoNum type="arabicPeriod"/>
                      </a:pPr>
                      <a:r>
                        <a:rPr lang="en-US" sz="1600" dirty="0">
                          <a:latin typeface="Graphik" panose="020B0503030202060203" pitchFamily="34" charset="0"/>
                        </a:rPr>
                        <a:t>Pricing Optimization Agent</a:t>
                      </a:r>
                    </a:p>
                    <a:p>
                      <a:pPr marL="0" indent="0">
                        <a:buFont typeface="+mj-lt"/>
                        <a:buNone/>
                      </a:pPr>
                      <a:r>
                        <a:rPr lang="en-US" dirty="0">
                          <a:latin typeface="Graphik" panose="020B0503030202060203" pitchFamily="34" charset="0"/>
                        </a:rPr>
                        <a:t>which communicate asynchronously via a message queue system (e.g., Kafka) to ensure real-time, scalable, and adaptive inventory management.</a:t>
                      </a:r>
                    </a:p>
                    <a:p>
                      <a:pPr marL="0" indent="0">
                        <a:buFont typeface="+mj-lt"/>
                        <a:buNone/>
                      </a:pP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236264"/>
                  </a:ext>
                </a:extLst>
              </a:tr>
            </a:tbl>
          </a:graphicData>
        </a:graphic>
      </p:graphicFrame>
    </p:spTree>
    <p:extLst>
      <p:ext uri="{BB962C8B-B14F-4D97-AF65-F5344CB8AC3E}">
        <p14:creationId xmlns:p14="http://schemas.microsoft.com/office/powerpoint/2010/main" val="150975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479123" y="361994"/>
            <a:ext cx="11233753" cy="645003"/>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Problem statement</a:t>
            </a:r>
            <a:endParaRPr sz="1200" b="1" kern="0" dirty="0">
              <a:solidFill>
                <a:srgbClr val="000000"/>
              </a:solidFill>
              <a:latin typeface="Gill Sans Ultra Bold" panose="020B0A02020104020203" pitchFamily="34" charset="0"/>
              <a:ea typeface="Google Sans SemiBold"/>
              <a:cs typeface="Google Sans SemiBold"/>
              <a:sym typeface="Google Sans SemiBold"/>
            </a:endParaRPr>
          </a:p>
        </p:txBody>
      </p:sp>
      <p:sp>
        <p:nvSpPr>
          <p:cNvPr id="2" name="TextBox 1">
            <a:extLst>
              <a:ext uri="{FF2B5EF4-FFF2-40B4-BE49-F238E27FC236}">
                <a16:creationId xmlns:a16="http://schemas.microsoft.com/office/drawing/2014/main" id="{0FADFFE0-5BD0-4EA8-A2D1-2039179E5664}"/>
              </a:ext>
            </a:extLst>
          </p:cNvPr>
          <p:cNvSpPr txBox="1"/>
          <p:nvPr/>
        </p:nvSpPr>
        <p:spPr>
          <a:xfrm>
            <a:off x="479123" y="1157579"/>
            <a:ext cx="11233753" cy="3693319"/>
          </a:xfrm>
          <a:prstGeom prst="rect">
            <a:avLst/>
          </a:prstGeom>
          <a:noFill/>
        </p:spPr>
        <p:txBody>
          <a:bodyPr wrap="square" rtlCol="0">
            <a:spAutoFit/>
          </a:bodyPr>
          <a:lstStyle/>
          <a:p>
            <a:r>
              <a:rPr lang="en-US" dirty="0"/>
              <a:t>In today’s fast-paced retail industry, businesses struggle to strike a balance between product availability and inventory costs. Manual or semi-automated processes often lead to:</a:t>
            </a:r>
          </a:p>
          <a:p>
            <a:endParaRPr lang="en-US" dirty="0"/>
          </a:p>
          <a:p>
            <a:pPr marL="285750" indent="-285750">
              <a:buFont typeface="Arial" panose="020B0604020202020204" pitchFamily="34" charset="0"/>
              <a:buChar char="•"/>
            </a:pPr>
            <a:r>
              <a:rPr lang="en-US" dirty="0"/>
              <a:t>Stockouts, resulting in missed sales opportunities and poor customer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Overstocking, leading to high holding costs, wastage (especially for perishables), and markdown losses.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Ineffective pricing strategies, where prices are not dynamically aligned with demand, competition, or inventory levels.</a:t>
            </a:r>
          </a:p>
          <a:p>
            <a:endParaRPr lang="en-US" dirty="0"/>
          </a:p>
          <a:p>
            <a:r>
              <a:rPr lang="en-US" dirty="0"/>
              <a:t>Traditional inventory and pricing systems are often reactive, siloed, and lack the agility to respond to real-time market dynamics, seasonal shifts, and evolving customer behavior.</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Proposed Solution Overview</a:t>
            </a:r>
          </a:p>
        </p:txBody>
      </p:sp>
      <p:sp>
        <p:nvSpPr>
          <p:cNvPr id="2" name="TextBox 1">
            <a:extLst>
              <a:ext uri="{FF2B5EF4-FFF2-40B4-BE49-F238E27FC236}">
                <a16:creationId xmlns:a16="http://schemas.microsoft.com/office/drawing/2014/main" id="{4BC4E5EB-449B-4405-9FDA-DF8C26DB3FB4}"/>
              </a:ext>
            </a:extLst>
          </p:cNvPr>
          <p:cNvSpPr txBox="1"/>
          <p:nvPr/>
        </p:nvSpPr>
        <p:spPr>
          <a:xfrm>
            <a:off x="320871" y="775972"/>
            <a:ext cx="11236750" cy="1200329"/>
          </a:xfrm>
          <a:prstGeom prst="rect">
            <a:avLst/>
          </a:prstGeom>
          <a:noFill/>
        </p:spPr>
        <p:txBody>
          <a:bodyPr wrap="square" rtlCol="0">
            <a:spAutoFit/>
          </a:bodyPr>
          <a:lstStyle/>
          <a:p>
            <a:r>
              <a:rPr lang="en-US" dirty="0"/>
              <a:t>The challenges of inefficient inventory management, stock imbalances, and static pricing, we propose a Multi-Agent AI System called “Smart-Retail”. This system brings intelligence, autonomy, and coordination across the entire retail supply chain using a modular agent-based architecture.</a:t>
            </a:r>
          </a:p>
          <a:p>
            <a:endParaRPr lang="en-US" dirty="0"/>
          </a:p>
        </p:txBody>
      </p:sp>
      <p:sp>
        <p:nvSpPr>
          <p:cNvPr id="4" name="TextBox 3">
            <a:extLst>
              <a:ext uri="{FF2B5EF4-FFF2-40B4-BE49-F238E27FC236}">
                <a16:creationId xmlns:a16="http://schemas.microsoft.com/office/drawing/2014/main" id="{5B261D5A-DB50-44B6-A1BE-F4DDE8F0834D}"/>
              </a:ext>
            </a:extLst>
          </p:cNvPr>
          <p:cNvSpPr txBox="1"/>
          <p:nvPr/>
        </p:nvSpPr>
        <p:spPr>
          <a:xfrm>
            <a:off x="320871" y="1805196"/>
            <a:ext cx="11550258" cy="4308872"/>
          </a:xfrm>
          <a:prstGeom prst="rect">
            <a:avLst/>
          </a:prstGeom>
          <a:noFill/>
        </p:spPr>
        <p:txBody>
          <a:bodyPr wrap="square" rtlCol="0">
            <a:spAutoFit/>
          </a:bodyPr>
          <a:lstStyle/>
          <a:p>
            <a:r>
              <a:rPr lang="en-US" b="1" u="sng" dirty="0"/>
              <a:t>Approach and Methodology</a:t>
            </a:r>
          </a:p>
          <a:p>
            <a:endParaRPr lang="en-US" b="1" u="sng" dirty="0"/>
          </a:p>
          <a:p>
            <a:r>
              <a:rPr lang="en-US" dirty="0"/>
              <a:t>1. </a:t>
            </a:r>
            <a:r>
              <a:rPr lang="en-US" u="sng" dirty="0"/>
              <a:t>Multi-Agent Framework</a:t>
            </a:r>
          </a:p>
          <a:p>
            <a:r>
              <a:rPr lang="en-US" dirty="0"/>
              <a:t>We design three core AI agents, each responsible for a critical component of the retail system:</a:t>
            </a:r>
          </a:p>
          <a:p>
            <a:endParaRPr lang="en-US" dirty="0"/>
          </a:p>
          <a:p>
            <a:pPr marL="285750" indent="-285750" algn="just">
              <a:buFont typeface="Arial" panose="020B0604020202020204" pitchFamily="34" charset="0"/>
              <a:buChar char="•"/>
            </a:pPr>
            <a:r>
              <a:rPr lang="en-US" sz="1900" dirty="0"/>
              <a:t>Demand Forecasting Agent </a:t>
            </a:r>
            <a:r>
              <a:rPr lang="en-US" dirty="0"/>
              <a:t>:-</a:t>
            </a:r>
          </a:p>
          <a:p>
            <a:pPr algn="just"/>
            <a:r>
              <a:rPr lang="en-US" dirty="0"/>
              <a:t>Uses machine learning models (like LSTM, </a:t>
            </a:r>
            <a:r>
              <a:rPr lang="en-US" dirty="0" err="1"/>
              <a:t>XGBoost</a:t>
            </a:r>
            <a:r>
              <a:rPr lang="en-US" dirty="0"/>
              <a:t>, or Prophet) on historical sales data, seasonality, promotions, and external factors to predict future product demand at store level.</a:t>
            </a:r>
          </a:p>
          <a:p>
            <a:pPr marL="285750" indent="-285750" algn="just">
              <a:buFont typeface="Arial" panose="020B0604020202020204" pitchFamily="34" charset="0"/>
              <a:buChar char="•"/>
            </a:pPr>
            <a:r>
              <a:rPr lang="en-US" sz="1900" dirty="0"/>
              <a:t>Inventory Monitoring Agent </a:t>
            </a:r>
            <a:r>
              <a:rPr lang="en-US" dirty="0"/>
              <a:t>:-</a:t>
            </a:r>
          </a:p>
          <a:p>
            <a:pPr algn="just"/>
            <a:r>
              <a:rPr lang="en-US" dirty="0"/>
              <a:t>Continuously tracks real-time stock levels, supplier lead times, warehouse capacity, and product expiry to compute reorder points and safety stock levels. It triggers automated restocking via supplier APIs when thresholds are met.</a:t>
            </a:r>
          </a:p>
          <a:p>
            <a:pPr marL="285750" indent="-285750" algn="just">
              <a:buFont typeface="Arial" panose="020B0604020202020204" pitchFamily="34" charset="0"/>
              <a:buChar char="•"/>
            </a:pPr>
            <a:r>
              <a:rPr lang="en-US" sz="1900" dirty="0"/>
              <a:t>Pricing Optimization Agent </a:t>
            </a:r>
            <a:r>
              <a:rPr lang="en-US" dirty="0"/>
              <a:t>:-</a:t>
            </a:r>
          </a:p>
          <a:p>
            <a:pPr algn="just"/>
            <a:r>
              <a:rPr lang="en-US" dirty="0"/>
              <a:t>Applies rule-based logic and predictive analytics to adjust product prices dynamically. It considers sales volume, inventory levels, competitor pricing, return rates, and elasticity indices to boost sales or reduce overstock.</a:t>
            </a:r>
          </a:p>
        </p:txBody>
      </p:sp>
    </p:spTree>
    <p:extLst>
      <p:ext uri="{BB962C8B-B14F-4D97-AF65-F5344CB8AC3E}">
        <p14:creationId xmlns:p14="http://schemas.microsoft.com/office/powerpoint/2010/main" val="86936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TextBox 4">
            <a:extLst>
              <a:ext uri="{FF2B5EF4-FFF2-40B4-BE49-F238E27FC236}">
                <a16:creationId xmlns:a16="http://schemas.microsoft.com/office/drawing/2014/main" id="{AD8D5198-B2DA-42E0-A43F-3049BE5F37D1}"/>
              </a:ext>
            </a:extLst>
          </p:cNvPr>
          <p:cNvSpPr txBox="1"/>
          <p:nvPr/>
        </p:nvSpPr>
        <p:spPr>
          <a:xfrm>
            <a:off x="690466" y="559837"/>
            <a:ext cx="5405534" cy="4847481"/>
          </a:xfrm>
          <a:prstGeom prst="rect">
            <a:avLst/>
          </a:prstGeom>
          <a:noFill/>
        </p:spPr>
        <p:txBody>
          <a:bodyPr wrap="square" rtlCol="0">
            <a:spAutoFit/>
          </a:bodyPr>
          <a:lstStyle/>
          <a:p>
            <a:r>
              <a:rPr lang="en-US" dirty="0"/>
              <a:t>2) </a:t>
            </a:r>
            <a:r>
              <a:rPr lang="en-US" u="sng" dirty="0"/>
              <a:t>Asynchronous Communication via Message Queue (Kafka/RabbitMQ)</a:t>
            </a:r>
          </a:p>
          <a:p>
            <a:r>
              <a:rPr lang="en-US" dirty="0"/>
              <a:t>Agents exchange data using a publish-subscribe model, enabling:</a:t>
            </a:r>
          </a:p>
          <a:p>
            <a:pPr marL="270000"/>
            <a:endParaRPr lang="en-US" dirty="0"/>
          </a:p>
          <a:p>
            <a:pPr marL="270000" indent="-285750">
              <a:buFont typeface="Arial" panose="020B0604020202020204" pitchFamily="34" charset="0"/>
              <a:buChar char="•"/>
            </a:pPr>
            <a:r>
              <a:rPr lang="en-US" sz="1900" dirty="0"/>
              <a:t>Real-time decision-making</a:t>
            </a:r>
          </a:p>
          <a:p>
            <a:pPr marL="270000" indent="-285750">
              <a:buFont typeface="Arial" panose="020B0604020202020204" pitchFamily="34" charset="0"/>
              <a:buChar char="•"/>
            </a:pPr>
            <a:r>
              <a:rPr lang="en-US" sz="1900" dirty="0"/>
              <a:t>Scalability and decoupling of services</a:t>
            </a:r>
          </a:p>
          <a:p>
            <a:pPr marL="270000" indent="-285750">
              <a:buFont typeface="Arial" panose="020B0604020202020204" pitchFamily="34" charset="0"/>
              <a:buChar char="•"/>
            </a:pPr>
            <a:r>
              <a:rPr lang="en-US" sz="1900" dirty="0"/>
              <a:t>Fault-tolerant, production-ready architecture</a:t>
            </a:r>
          </a:p>
          <a:p>
            <a:endParaRPr lang="en-US" dirty="0"/>
          </a:p>
          <a:p>
            <a:r>
              <a:rPr lang="en-US" dirty="0"/>
              <a:t>3) </a:t>
            </a:r>
            <a:r>
              <a:rPr lang="en-US" u="sng" dirty="0"/>
              <a:t>Integration with Central Database</a:t>
            </a:r>
          </a:p>
          <a:p>
            <a:r>
              <a:rPr lang="en-US" dirty="0"/>
              <a:t>All agents read/write from a shared PostgreSQL/MongoDB data store to ensure consistency across forecasts, inventory, pricing, and sales records.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980B17C-DEB0-79FF-9CFC-1094700CB4FD}"/>
              </a:ext>
            </a:extLst>
          </p:cNvPr>
          <p:cNvPicPr>
            <a:picLocks noChangeAspect="1"/>
          </p:cNvPicPr>
          <p:nvPr/>
        </p:nvPicPr>
        <p:blipFill>
          <a:blip r:embed="rId3"/>
          <a:stretch>
            <a:fillRect/>
          </a:stretch>
        </p:blipFill>
        <p:spPr>
          <a:xfrm>
            <a:off x="6006059" y="775972"/>
            <a:ext cx="5767500" cy="4127910"/>
          </a:xfrm>
          <a:prstGeom prst="rect">
            <a:avLst/>
          </a:prstGeom>
        </p:spPr>
      </p:pic>
    </p:spTree>
    <p:extLst>
      <p:ext uri="{BB962C8B-B14F-4D97-AF65-F5344CB8AC3E}">
        <p14:creationId xmlns:p14="http://schemas.microsoft.com/office/powerpoint/2010/main" val="3613140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1227"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US" sz="2667" b="1" kern="0" dirty="0">
                <a:solidFill>
                  <a:srgbClr val="000000"/>
                </a:solidFill>
                <a:latin typeface="Gill Sans Ultra Bold" panose="020B0A02020104020203" pitchFamily="34" charset="0"/>
                <a:ea typeface="Google Sans SemiBold"/>
                <a:cs typeface="Google Sans SemiBold"/>
                <a:sym typeface="Arial"/>
              </a:rPr>
              <a:t>Technologies  </a:t>
            </a:r>
          </a:p>
        </p:txBody>
      </p:sp>
      <p:sp>
        <p:nvSpPr>
          <p:cNvPr id="8" name="TextBox 7">
            <a:extLst>
              <a:ext uri="{FF2B5EF4-FFF2-40B4-BE49-F238E27FC236}">
                <a16:creationId xmlns:a16="http://schemas.microsoft.com/office/drawing/2014/main" id="{5B7D52A4-26C5-80B0-F5CC-05C6F5A90CF3}"/>
              </a:ext>
            </a:extLst>
          </p:cNvPr>
          <p:cNvSpPr txBox="1"/>
          <p:nvPr/>
        </p:nvSpPr>
        <p:spPr>
          <a:xfrm>
            <a:off x="442307" y="1091179"/>
            <a:ext cx="11350625" cy="4524315"/>
          </a:xfrm>
          <a:prstGeom prst="rect">
            <a:avLst/>
          </a:prstGeom>
          <a:noFill/>
        </p:spPr>
        <p:txBody>
          <a:bodyPr wrap="square">
            <a:spAutoFit/>
          </a:bodyPr>
          <a:lstStyle/>
          <a:p>
            <a:pPr marL="285750" indent="-285750">
              <a:buFont typeface="Wingdings" panose="05000000000000000000" pitchFamily="2" charset="2"/>
              <a:buChar char="q"/>
            </a:pPr>
            <a:r>
              <a:rPr lang="en-IN" dirty="0"/>
              <a:t>Machine Learning and AI</a:t>
            </a:r>
          </a:p>
          <a:p>
            <a:pPr>
              <a:buFont typeface="Arial" panose="020B0604020202020204" pitchFamily="34" charset="0"/>
              <a:buChar char="•"/>
            </a:pPr>
            <a:r>
              <a:rPr lang="en-IN" dirty="0"/>
              <a:t>Python – core language for all agents</a:t>
            </a:r>
          </a:p>
          <a:p>
            <a:pPr>
              <a:buFont typeface="Arial" panose="020B0604020202020204" pitchFamily="34" charset="0"/>
              <a:buChar char="•"/>
            </a:pPr>
            <a:r>
              <a:rPr lang="en-IN" dirty="0"/>
              <a:t>Libraries: TensorFlow or </a:t>
            </a:r>
            <a:r>
              <a:rPr lang="en-IN" dirty="0" err="1"/>
              <a:t>PyTorch</a:t>
            </a:r>
            <a:r>
              <a:rPr lang="en-IN" dirty="0"/>
              <a:t>, scikit-learn, </a:t>
            </a:r>
            <a:r>
              <a:rPr lang="en-IN" dirty="0" err="1"/>
              <a:t>XGBoost</a:t>
            </a:r>
            <a:r>
              <a:rPr lang="en-IN" dirty="0"/>
              <a:t>/</a:t>
            </a:r>
            <a:r>
              <a:rPr lang="en-IN" dirty="0" err="1"/>
              <a:t>LightGBM</a:t>
            </a:r>
            <a:r>
              <a:rPr lang="en-IN" dirty="0"/>
              <a:t>, Prophet, NLTK / </a:t>
            </a:r>
            <a:r>
              <a:rPr lang="en-IN" dirty="0" err="1"/>
              <a:t>TextBlob</a:t>
            </a:r>
            <a:r>
              <a:rPr lang="en-IN" dirty="0"/>
              <a:t> ,</a:t>
            </a:r>
            <a:r>
              <a:rPr lang="en-IN" dirty="0" err="1"/>
              <a:t>Statsmodels</a:t>
            </a:r>
            <a:r>
              <a:rPr lang="en-IN" dirty="0"/>
              <a:t>, pandas / NumPy </a:t>
            </a:r>
          </a:p>
          <a:p>
            <a:endParaRPr lang="en-IN" dirty="0"/>
          </a:p>
          <a:p>
            <a:pPr marL="285750" indent="-285750">
              <a:buFont typeface="Wingdings" panose="05000000000000000000" pitchFamily="2" charset="2"/>
              <a:buChar char="q"/>
            </a:pPr>
            <a:r>
              <a:rPr lang="en-IN" dirty="0"/>
              <a:t>Data Processing and Storage</a:t>
            </a:r>
          </a:p>
          <a:p>
            <a:pPr marL="171450" indent="-171450">
              <a:buFont typeface="Arial" panose="020B0604020202020204" pitchFamily="34" charset="0"/>
              <a:buChar char="•"/>
            </a:pPr>
            <a:r>
              <a:rPr lang="en-IN" dirty="0"/>
              <a:t>pandas / NumPy</a:t>
            </a:r>
          </a:p>
          <a:p>
            <a:pPr marL="171450" indent="-171450">
              <a:buFont typeface="Arial" panose="020B0604020202020204" pitchFamily="34" charset="0"/>
              <a:buChar char="•"/>
            </a:pPr>
            <a:r>
              <a:rPr lang="en-IN" dirty="0"/>
              <a:t>SQL, PostgreSQL or MySQL, MongoDB, Apache Spark – database</a:t>
            </a:r>
          </a:p>
          <a:p>
            <a:pPr>
              <a:buNone/>
            </a:pPr>
            <a:endParaRPr lang="en-IN" dirty="0"/>
          </a:p>
          <a:p>
            <a:pPr marL="285750" indent="-285750">
              <a:buFont typeface="Wingdings" panose="05000000000000000000" pitchFamily="2" charset="2"/>
              <a:buChar char="q"/>
            </a:pPr>
            <a:r>
              <a:rPr lang="en-IN" dirty="0"/>
              <a:t>Communication Layer</a:t>
            </a:r>
          </a:p>
          <a:p>
            <a:pPr marL="171450" indent="-171450">
              <a:buFont typeface="Arial" panose="020B0604020202020204" pitchFamily="34" charset="0"/>
              <a:buChar char="•"/>
            </a:pPr>
            <a:r>
              <a:rPr lang="en-US" dirty="0"/>
              <a:t>Kafka/RabbitMQ</a:t>
            </a:r>
          </a:p>
          <a:p>
            <a:endParaRPr lang="en-IN" dirty="0"/>
          </a:p>
          <a:p>
            <a:pPr marL="285750" indent="-285750">
              <a:buFont typeface="Wingdings" panose="05000000000000000000" pitchFamily="2" charset="2"/>
              <a:buChar char="q"/>
            </a:pPr>
            <a:r>
              <a:rPr lang="en-IN" dirty="0"/>
              <a:t>Dashboard and Visualization</a:t>
            </a:r>
          </a:p>
          <a:p>
            <a:pPr marL="171450" indent="-171450">
              <a:buFont typeface="Arial" panose="020B0604020202020204" pitchFamily="34" charset="0"/>
              <a:buChar char="•"/>
            </a:pPr>
            <a:r>
              <a:rPr lang="en-IN" dirty="0" err="1"/>
              <a:t>Plotly</a:t>
            </a:r>
            <a:r>
              <a:rPr lang="en-IN" dirty="0"/>
              <a:t> / Matplotlib / Seaborn, </a:t>
            </a:r>
            <a:r>
              <a:rPr lang="en-IN" dirty="0" err="1"/>
              <a:t>Streamlit</a:t>
            </a:r>
            <a:r>
              <a:rPr lang="en-IN" dirty="0"/>
              <a:t> or Dash</a:t>
            </a:r>
          </a:p>
          <a:p>
            <a:endParaRPr lang="en-IN" dirty="0"/>
          </a:p>
          <a:p>
            <a:pPr marL="285750" indent="-285750">
              <a:buFont typeface="Wingdings" panose="05000000000000000000" pitchFamily="2" charset="2"/>
              <a:buChar char="q"/>
            </a:pPr>
            <a:r>
              <a:rPr lang="en-IN" dirty="0"/>
              <a:t>Deployment and DevOps</a:t>
            </a:r>
          </a:p>
        </p:txBody>
      </p:sp>
      <p:sp>
        <p:nvSpPr>
          <p:cNvPr id="12" name="Rectangle 7">
            <a:extLst>
              <a:ext uri="{FF2B5EF4-FFF2-40B4-BE49-F238E27FC236}">
                <a16:creationId xmlns:a16="http://schemas.microsoft.com/office/drawing/2014/main" id="{39F2D940-3CD0-41E8-9C5F-F93919B45881}"/>
              </a:ext>
            </a:extLst>
          </p:cNvPr>
          <p:cNvSpPr>
            <a:spLocks noChangeArrowheads="1"/>
          </p:cNvSpPr>
          <p:nvPr/>
        </p:nvSpPr>
        <p:spPr bwMode="auto">
          <a:xfrm>
            <a:off x="442307" y="5615494"/>
            <a:ext cx="78502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 Docker</a:t>
            </a:r>
            <a:r>
              <a:rPr kumimoji="0" lang="en-US" altLang="en-US" b="0" i="0" u="none" strike="noStrike" cap="none" normalizeH="0" baseline="0" dirty="0">
                <a:ln>
                  <a:noFill/>
                </a:ln>
                <a:solidFill>
                  <a:schemeClr val="tx1"/>
                </a:solidFill>
                <a:effectLst/>
              </a:rPr>
              <a:t> for containerizing services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 docker-compose</a:t>
            </a:r>
            <a:r>
              <a:rPr kumimoji="0" lang="en-US" altLang="en-US" b="0" i="0" u="none" strike="noStrike" cap="none" normalizeH="0" baseline="0" dirty="0">
                <a:ln>
                  <a:noFill/>
                </a:ln>
                <a:solidFill>
                  <a:schemeClr val="tx1"/>
                </a:solidFill>
                <a:effectLst/>
              </a:rPr>
              <a:t> to orchestrate all agents + backend + Kafka + Zookeeper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52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500873"/>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IN" sz="2667" b="1" kern="0" dirty="0">
                <a:solidFill>
                  <a:srgbClr val="000000"/>
                </a:solidFill>
                <a:latin typeface="Gill Sans Ultra Bold" panose="020B0A02020104020203" pitchFamily="34" charset="0"/>
                <a:ea typeface="Google Sans SemiBold"/>
                <a:cs typeface="Google Sans SemiBold"/>
                <a:sym typeface="Arial"/>
              </a:rPr>
              <a:t>Agents' interaction design </a:t>
            </a:r>
          </a:p>
        </p:txBody>
      </p:sp>
      <p:pic>
        <p:nvPicPr>
          <p:cNvPr id="4" name="Picture 3">
            <a:extLst>
              <a:ext uri="{FF2B5EF4-FFF2-40B4-BE49-F238E27FC236}">
                <a16:creationId xmlns:a16="http://schemas.microsoft.com/office/drawing/2014/main" id="{093DB7D8-1537-43AF-B4E4-EAC85C607C7D}"/>
              </a:ext>
            </a:extLst>
          </p:cNvPr>
          <p:cNvPicPr>
            <a:picLocks noChangeAspect="1"/>
          </p:cNvPicPr>
          <p:nvPr/>
        </p:nvPicPr>
        <p:blipFill rotWithShape="1">
          <a:blip r:embed="rId3">
            <a:extLst>
              <a:ext uri="{28A0092B-C50C-407E-A947-70E740481C1C}">
                <a14:useLocalDpi xmlns:a14="http://schemas.microsoft.com/office/drawing/2010/main" val="0"/>
              </a:ext>
            </a:extLst>
          </a:blip>
          <a:srcRect t="16561"/>
          <a:stretch/>
        </p:blipFill>
        <p:spPr>
          <a:xfrm>
            <a:off x="952500" y="1545440"/>
            <a:ext cx="10605121" cy="3992880"/>
          </a:xfrm>
          <a:prstGeom prst="rect">
            <a:avLst/>
          </a:prstGeom>
        </p:spPr>
      </p:pic>
    </p:spTree>
    <p:extLst>
      <p:ext uri="{BB962C8B-B14F-4D97-AF65-F5344CB8AC3E}">
        <p14:creationId xmlns:p14="http://schemas.microsoft.com/office/powerpoint/2010/main" val="325970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479123" y="282311"/>
            <a:ext cx="11233753" cy="423406"/>
          </a:xfrm>
          <a:prstGeom prst="rect">
            <a:avLst/>
          </a:prstGeom>
          <a:noFill/>
          <a:ln>
            <a:noFill/>
          </a:ln>
        </p:spPr>
        <p:txBody>
          <a:bodyPr spcFirstLastPara="1" wrap="square" lIns="0" tIns="0" rIns="121900" bIns="0" anchor="t" anchorCtr="0">
            <a:noAutofit/>
          </a:bodyPr>
          <a:lstStyle/>
          <a:p>
            <a:pPr algn="ctr" defTabSz="1219170">
              <a:lnSpc>
                <a:spcPct val="80000"/>
              </a:lnSpc>
              <a:buClr>
                <a:srgbClr val="000000"/>
              </a:buClr>
              <a:buSzPts val="1100"/>
            </a:pPr>
            <a:r>
              <a:rPr lang="en-GB" sz="2667" b="1" kern="0" dirty="0">
                <a:solidFill>
                  <a:srgbClr val="000000"/>
                </a:solidFill>
                <a:latin typeface="Gill Sans Ultra Bold" panose="020B0A02020104020203" pitchFamily="34" charset="0"/>
                <a:ea typeface="Google Sans SemiBold"/>
                <a:cs typeface="Google Sans SemiBold"/>
                <a:sym typeface="Google Sans SemiBold"/>
              </a:rPr>
              <a:t>Code structure</a:t>
            </a:r>
          </a:p>
        </p:txBody>
      </p:sp>
      <p:sp>
        <p:nvSpPr>
          <p:cNvPr id="2" name="TextBox 1">
            <a:extLst>
              <a:ext uri="{FF2B5EF4-FFF2-40B4-BE49-F238E27FC236}">
                <a16:creationId xmlns:a16="http://schemas.microsoft.com/office/drawing/2014/main" id="{285ED005-1217-410A-BE09-DF4FCE83E376}"/>
              </a:ext>
            </a:extLst>
          </p:cNvPr>
          <p:cNvSpPr txBox="1"/>
          <p:nvPr/>
        </p:nvSpPr>
        <p:spPr>
          <a:xfrm>
            <a:off x="7669410" y="969841"/>
            <a:ext cx="4733517" cy="5632311"/>
          </a:xfrm>
          <a:prstGeom prst="rect">
            <a:avLst/>
          </a:prstGeom>
          <a:noFill/>
        </p:spPr>
        <p:txBody>
          <a:bodyPr wrap="square" rtlCol="0">
            <a:spAutoFit/>
          </a:bodyPr>
          <a:lstStyle/>
          <a:p>
            <a:r>
              <a:rPr lang="en-US" sz="900" dirty="0" err="1"/>
              <a:t>multi_agent_inventory_system</a:t>
            </a:r>
            <a:r>
              <a:rPr lang="en-US" sz="900" dirty="0"/>
              <a:t>/</a:t>
            </a:r>
          </a:p>
          <a:p>
            <a:r>
              <a:rPr lang="en-US" sz="900" dirty="0"/>
              <a:t>│</a:t>
            </a:r>
          </a:p>
          <a:p>
            <a:r>
              <a:rPr lang="en-US" sz="900" dirty="0"/>
              <a:t>├── agents/</a:t>
            </a:r>
          </a:p>
          <a:p>
            <a:r>
              <a:rPr lang="en-US" sz="900" dirty="0"/>
              <a:t>│   ├── demand_forecasting.py</a:t>
            </a:r>
          </a:p>
          <a:p>
            <a:r>
              <a:rPr lang="en-US" sz="900" dirty="0"/>
              <a:t>│   ├── inventory_monitoring.py</a:t>
            </a:r>
          </a:p>
          <a:p>
            <a:r>
              <a:rPr lang="en-US" sz="900" dirty="0"/>
              <a:t>│   ├── pricing_optimization.py</a:t>
            </a:r>
          </a:p>
          <a:p>
            <a:r>
              <a:rPr lang="en-US" sz="900" dirty="0"/>
              <a:t>│   └── agent_utils.py</a:t>
            </a:r>
          </a:p>
          <a:p>
            <a:r>
              <a:rPr lang="en-US" sz="900" dirty="0"/>
              <a:t>│</a:t>
            </a:r>
          </a:p>
          <a:p>
            <a:r>
              <a:rPr lang="en-US" sz="900" dirty="0"/>
              <a:t>├── </a:t>
            </a:r>
            <a:r>
              <a:rPr lang="en-US" sz="900" dirty="0" err="1"/>
              <a:t>kafka_layer</a:t>
            </a:r>
            <a:r>
              <a:rPr lang="en-US" sz="900" dirty="0"/>
              <a:t>/</a:t>
            </a:r>
          </a:p>
          <a:p>
            <a:r>
              <a:rPr lang="en-US" sz="900" dirty="0"/>
              <a:t>│   ├── producer.py</a:t>
            </a:r>
          </a:p>
          <a:p>
            <a:r>
              <a:rPr lang="en-US" sz="900" dirty="0"/>
              <a:t>│   ├── consumer.py</a:t>
            </a:r>
          </a:p>
          <a:p>
            <a:r>
              <a:rPr lang="en-US" sz="900" dirty="0"/>
              <a:t>│   └── topics.py</a:t>
            </a:r>
          </a:p>
          <a:p>
            <a:r>
              <a:rPr lang="en-US" sz="900" dirty="0"/>
              <a:t>│</a:t>
            </a:r>
          </a:p>
          <a:p>
            <a:r>
              <a:rPr lang="en-US" sz="900" dirty="0"/>
              <a:t>├── </a:t>
            </a:r>
            <a:r>
              <a:rPr lang="en-US" sz="900" dirty="0" err="1"/>
              <a:t>django_backend</a:t>
            </a:r>
            <a:r>
              <a:rPr lang="en-US" sz="900" dirty="0"/>
              <a:t>/</a:t>
            </a:r>
          </a:p>
          <a:p>
            <a:r>
              <a:rPr lang="en-US" sz="900" dirty="0"/>
              <a:t>│   ├── manage.py</a:t>
            </a:r>
          </a:p>
          <a:p>
            <a:r>
              <a:rPr lang="en-US" sz="900" dirty="0"/>
              <a:t>│   ├── core/                 # main Django project settings</a:t>
            </a:r>
          </a:p>
          <a:p>
            <a:r>
              <a:rPr lang="en-US" sz="900" dirty="0"/>
              <a:t>│   │   ├── settings.py</a:t>
            </a:r>
          </a:p>
          <a:p>
            <a:r>
              <a:rPr lang="en-US" sz="900" dirty="0"/>
              <a:t>│   │   ├── urls.py</a:t>
            </a:r>
          </a:p>
          <a:p>
            <a:r>
              <a:rPr lang="en-US" sz="900" dirty="0"/>
              <a:t>│   │   └── wsgi.py</a:t>
            </a:r>
          </a:p>
          <a:p>
            <a:r>
              <a:rPr lang="en-US" sz="900" dirty="0"/>
              <a:t>│   │</a:t>
            </a:r>
          </a:p>
          <a:p>
            <a:r>
              <a:rPr lang="en-US" sz="900" dirty="0"/>
              <a:t>│   ├── </a:t>
            </a:r>
            <a:r>
              <a:rPr lang="en-US" sz="900" dirty="0" err="1"/>
              <a:t>api</a:t>
            </a:r>
            <a:r>
              <a:rPr lang="en-US" sz="900" dirty="0"/>
              <a:t>/                  # app with API and DB logic</a:t>
            </a:r>
          </a:p>
          <a:p>
            <a:r>
              <a:rPr lang="en-US" sz="900" dirty="0"/>
              <a:t>│   │   ├── models.py</a:t>
            </a:r>
          </a:p>
          <a:p>
            <a:r>
              <a:rPr lang="en-US" sz="900" dirty="0"/>
              <a:t>│   │   ├── views.py</a:t>
            </a:r>
          </a:p>
          <a:p>
            <a:r>
              <a:rPr lang="en-US" sz="900" dirty="0"/>
              <a:t>│   │   ├── urls.py</a:t>
            </a:r>
          </a:p>
          <a:p>
            <a:r>
              <a:rPr lang="en-US" sz="900" dirty="0"/>
              <a:t>│   │   ├── serializers.py</a:t>
            </a:r>
          </a:p>
          <a:p>
            <a:r>
              <a:rPr lang="en-US" sz="900" dirty="0"/>
              <a:t>│   │   └── admin.py</a:t>
            </a:r>
          </a:p>
          <a:p>
            <a:r>
              <a:rPr lang="en-US" sz="900" dirty="0"/>
              <a:t>│</a:t>
            </a:r>
          </a:p>
          <a:p>
            <a:r>
              <a:rPr lang="en-US" sz="900" dirty="0"/>
              <a:t>├── config/</a:t>
            </a:r>
          </a:p>
          <a:p>
            <a:r>
              <a:rPr lang="en-US" sz="900" dirty="0"/>
              <a:t>│   ├── </a:t>
            </a:r>
            <a:r>
              <a:rPr lang="en-US" sz="900" dirty="0" err="1"/>
              <a:t>settings.yaml</a:t>
            </a:r>
            <a:endParaRPr lang="en-US" sz="900" dirty="0"/>
          </a:p>
          <a:p>
            <a:r>
              <a:rPr lang="en-US" sz="900" dirty="0"/>
              <a:t>│   └── .env</a:t>
            </a:r>
          </a:p>
          <a:p>
            <a:r>
              <a:rPr lang="en-US" sz="900" dirty="0"/>
              <a:t>│</a:t>
            </a:r>
          </a:p>
          <a:p>
            <a:r>
              <a:rPr lang="en-US" sz="900" dirty="0"/>
              <a:t>├── scripts/</a:t>
            </a:r>
          </a:p>
          <a:p>
            <a:r>
              <a:rPr lang="en-US" sz="900" dirty="0"/>
              <a:t>│   ├── run_agents.py</a:t>
            </a:r>
          </a:p>
          <a:p>
            <a:r>
              <a:rPr lang="en-US" sz="900" dirty="0"/>
              <a:t>│   └── load_data.py</a:t>
            </a:r>
          </a:p>
          <a:p>
            <a:r>
              <a:rPr lang="en-US" sz="900" dirty="0"/>
              <a:t>│</a:t>
            </a:r>
          </a:p>
          <a:p>
            <a:r>
              <a:rPr lang="en-US" sz="900" dirty="0"/>
              <a:t>├── requirements.txt</a:t>
            </a:r>
          </a:p>
          <a:p>
            <a:r>
              <a:rPr lang="en-US" sz="900" dirty="0"/>
              <a:t>├── docker-</a:t>
            </a:r>
            <a:r>
              <a:rPr lang="en-US" sz="900" dirty="0" err="1"/>
              <a:t>compose.yml</a:t>
            </a:r>
            <a:endParaRPr lang="en-US" sz="900" dirty="0"/>
          </a:p>
          <a:p>
            <a:r>
              <a:rPr lang="en-US" sz="900" dirty="0"/>
              <a:t>└── README.md</a:t>
            </a:r>
          </a:p>
          <a:p>
            <a:endParaRPr lang="en-US" sz="900" dirty="0"/>
          </a:p>
          <a:p>
            <a:endParaRPr lang="en-US" sz="900" dirty="0"/>
          </a:p>
        </p:txBody>
      </p:sp>
      <p:sp>
        <p:nvSpPr>
          <p:cNvPr id="6" name="TextBox 5">
            <a:extLst>
              <a:ext uri="{FF2B5EF4-FFF2-40B4-BE49-F238E27FC236}">
                <a16:creationId xmlns:a16="http://schemas.microsoft.com/office/drawing/2014/main" id="{3467C09A-5351-4539-8BAE-531323388E1D}"/>
              </a:ext>
            </a:extLst>
          </p:cNvPr>
          <p:cNvSpPr txBox="1"/>
          <p:nvPr/>
        </p:nvSpPr>
        <p:spPr>
          <a:xfrm>
            <a:off x="191649" y="1173701"/>
            <a:ext cx="6229471" cy="5078313"/>
          </a:xfrm>
          <a:prstGeom prst="rect">
            <a:avLst/>
          </a:prstGeom>
          <a:noFill/>
        </p:spPr>
        <p:txBody>
          <a:bodyPr wrap="square" rtlCol="0">
            <a:spAutoFit/>
          </a:bodyPr>
          <a:lstStyle/>
          <a:p>
            <a:r>
              <a:rPr lang="en-US" dirty="0"/>
              <a:t>The solution is built using a modular architecture with three independent yet collaborative agents — Demand Forecasting, Inventory Monitoring, and Pricing Optimization. These agents communicate asynchronously through Apache Kafka to ensure scalability and real-time updates.</a:t>
            </a:r>
          </a:p>
          <a:p>
            <a:endParaRPr lang="en-US" dirty="0"/>
          </a:p>
          <a:p>
            <a:r>
              <a:rPr lang="en-US" dirty="0"/>
              <a:t>The backend is developed using Django, which provides RESTful APIs and admin interfaces to interact with the agents and visualize system metrics. The architecture is designed for separation of concerns, making the system maintainable, extensible, and easy to debug or upgrade.</a:t>
            </a:r>
          </a:p>
          <a:p>
            <a:endParaRPr lang="en-US" dirty="0"/>
          </a:p>
          <a:p>
            <a:r>
              <a:rPr lang="en-US" dirty="0"/>
              <a:t>A central config layer manages secrets and settings, while utility scripts help automate agent deployment and data loading. The entire system is containerized using Docker for simplified deployment and scalability.</a:t>
            </a:r>
          </a:p>
          <a:p>
            <a:endParaRPr lang="en-US" dirty="0"/>
          </a:p>
        </p:txBody>
      </p:sp>
    </p:spTree>
    <p:extLst>
      <p:ext uri="{BB962C8B-B14F-4D97-AF65-F5344CB8AC3E}">
        <p14:creationId xmlns:p14="http://schemas.microsoft.com/office/powerpoint/2010/main" val="2937207318"/>
      </p:ext>
    </p:extLst>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tabLst/>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name="Mc_Exp_Presentation-Template_v5-2024" id="{632751DD-A84D-D849-B0B6-44CCDFA99F61}" vid="{69070162-6984-CD4F-9F36-7088033C2B3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944</TotalTime>
  <Words>1219</Words>
  <Application>Microsoft Office PowerPoint</Application>
  <PresentationFormat>Widescreen</PresentationFormat>
  <Paragraphs>160</Paragraphs>
  <Slides>13</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Aptos</vt:lpstr>
      <vt:lpstr>Arial</vt:lpstr>
      <vt:lpstr>Arial Unicode MS</vt:lpstr>
      <vt:lpstr>Gill Sans Ultra Bold</vt:lpstr>
      <vt:lpstr>Graphik</vt:lpstr>
      <vt:lpstr>Graphik Light</vt:lpstr>
      <vt:lpstr>Graphik Medium</vt:lpstr>
      <vt:lpstr>Graphik Semibold</vt:lpstr>
      <vt:lpstr>Wingdings</vt: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Tolentino, Ma. Antonette</dc:creator>
  <cp:lastModifiedBy>Anvit Kumar</cp:lastModifiedBy>
  <cp:revision>11</cp:revision>
  <dcterms:created xsi:type="dcterms:W3CDTF">2025-02-26T01:18:59Z</dcterms:created>
  <dcterms:modified xsi:type="dcterms:W3CDTF">2025-04-06T13:53:21Z</dcterms:modified>
</cp:coreProperties>
</file>